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7" r:id="rId3"/>
    <p:sldId id="299" r:id="rId4"/>
    <p:sldId id="300" r:id="rId5"/>
    <p:sldId id="265" r:id="rId6"/>
    <p:sldId id="311" r:id="rId7"/>
    <p:sldId id="268" r:id="rId8"/>
    <p:sldId id="271" r:id="rId9"/>
    <p:sldId id="269" r:id="rId10"/>
    <p:sldId id="293" r:id="rId11"/>
    <p:sldId id="294" r:id="rId12"/>
    <p:sldId id="304" r:id="rId13"/>
    <p:sldId id="305" r:id="rId14"/>
    <p:sldId id="306" r:id="rId15"/>
    <p:sldId id="307" r:id="rId16"/>
    <p:sldId id="308" r:id="rId17"/>
    <p:sldId id="309" r:id="rId18"/>
    <p:sldId id="285" r:id="rId19"/>
    <p:sldId id="297" r:id="rId20"/>
    <p:sldId id="295" r:id="rId21"/>
    <p:sldId id="296" r:id="rId22"/>
    <p:sldId id="310" r:id="rId23"/>
    <p:sldId id="281" r:id="rId24"/>
    <p:sldId id="289" r:id="rId25"/>
    <p:sldId id="291" r:id="rId26"/>
    <p:sldId id="298" r:id="rId27"/>
    <p:sldId id="303" r:id="rId28"/>
    <p:sldId id="302" r:id="rId29"/>
    <p:sldId id="312" r:id="rId30"/>
    <p:sldId id="270" r:id="rId31"/>
    <p:sldId id="275" r:id="rId32"/>
    <p:sldId id="266" r:id="rId33"/>
    <p:sldId id="267" r:id="rId34"/>
    <p:sldId id="273" r:id="rId35"/>
    <p:sldId id="274" r:id="rId36"/>
    <p:sldId id="261" r:id="rId37"/>
    <p:sldId id="262" r:id="rId38"/>
    <p:sldId id="277" r:id="rId39"/>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A9E5BC-7C5D-4E1B-8D20-638BF9C8B1D7}" type="datetimeFigureOut">
              <a:rPr lang="es-AR" smtClean="0"/>
              <a:t>21/8/2023</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DFB656-8B35-4969-A1BC-EFF535626706}" type="slidenum">
              <a:rPr lang="es-AR" smtClean="0"/>
              <a:t>‹Nº›</a:t>
            </a:fld>
            <a:endParaRPr lang="es-AR"/>
          </a:p>
        </p:txBody>
      </p:sp>
    </p:spTree>
    <p:extLst>
      <p:ext uri="{BB962C8B-B14F-4D97-AF65-F5344CB8AC3E}">
        <p14:creationId xmlns:p14="http://schemas.microsoft.com/office/powerpoint/2010/main" val="1217003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72565d9fe4_0_918:notes"/>
          <p:cNvSpPr>
            <a:spLocks noGrp="1" noRot="1" noChangeAspect="1"/>
          </p:cNvSpPr>
          <p:nvPr>
            <p:ph type="sldImg" idx="2"/>
          </p:nvPr>
        </p:nvSpPr>
        <p:spPr>
          <a:xfrm>
            <a:off x="896938" y="746125"/>
            <a:ext cx="4967287" cy="3727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72565d9fe4_0_918:notes"/>
          <p:cNvSpPr txBox="1">
            <a:spLocks noGrp="1"/>
          </p:cNvSpPr>
          <p:nvPr>
            <p:ph type="body" idx="1"/>
          </p:nvPr>
        </p:nvSpPr>
        <p:spPr>
          <a:xfrm>
            <a:off x="676117" y="4722694"/>
            <a:ext cx="5408930" cy="447413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5AC925-C3F0-44C3-9F49-3E3732DB973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3EB4E50D-62DC-406C-A7B8-EC224FB278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061CFE7A-8FE9-46F0-AF33-73EC58E34284}"/>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6EA70C64-EBE0-4E2A-9364-00465CEF05D6}"/>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C40A344E-BE3F-4A5E-9629-0FB91DE22430}"/>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582068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A6BDA2-24EE-4226-B10E-E7F7FACE6C24}"/>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695EB5A1-B470-4CFF-9901-D8D067B90707}"/>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6A015536-477C-4A75-8D9F-5B2559C837F8}"/>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38B08409-451A-440C-9FDE-84512B611C0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F5CFCCFB-BA5B-4A52-88E0-76540E5B7315}"/>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4010156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B8DC084-47F8-423C-94FB-35FB1A6B283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12161220-14DE-46FB-B21C-E3A6958AA1C4}"/>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AF4EA0CC-D1FF-4C5F-B809-E41BF28F036F}"/>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C18B2434-1423-4534-B27B-6691923311AB}"/>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037AE96A-0D7F-4553-A069-4F47197E6C10}"/>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2403555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8"/>
        <p:cNvGrpSpPr/>
        <p:nvPr/>
      </p:nvGrpSpPr>
      <p:grpSpPr>
        <a:xfrm>
          <a:off x="0" y="0"/>
          <a:ext cx="0" cy="0"/>
          <a:chOff x="0" y="0"/>
          <a:chExt cx="0" cy="0"/>
        </a:xfrm>
      </p:grpSpPr>
      <p:grpSp>
        <p:nvGrpSpPr>
          <p:cNvPr id="29" name="Google Shape;29;p4"/>
          <p:cNvGrpSpPr/>
          <p:nvPr/>
        </p:nvGrpSpPr>
        <p:grpSpPr>
          <a:xfrm>
            <a:off x="0" y="5204894"/>
            <a:ext cx="12192000" cy="1653233"/>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grpSp>
      <p:sp>
        <p:nvSpPr>
          <p:cNvPr id="35" name="Google Shape;35;p4"/>
          <p:cNvSpPr txBox="1">
            <a:spLocks noGrp="1"/>
          </p:cNvSpPr>
          <p:nvPr>
            <p:ph type="title"/>
          </p:nvPr>
        </p:nvSpPr>
        <p:spPr>
          <a:xfrm>
            <a:off x="415600" y="546667"/>
            <a:ext cx="11360800" cy="8104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415600" y="1639833"/>
            <a:ext cx="11360800" cy="44520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4"/>
          <p:cNvSpPr txBox="1">
            <a:spLocks noGrp="1"/>
          </p:cNvSpPr>
          <p:nvPr>
            <p:ph type="sldNum" idx="12"/>
          </p:nvPr>
        </p:nvSpPr>
        <p:spPr>
          <a:xfrm>
            <a:off x="11280575" y="6201587"/>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AR" smtClean="0"/>
              <a:pPr/>
              <a:t>‹Nº›</a:t>
            </a:fld>
            <a:endParaRPr lang="es-AR"/>
          </a:p>
        </p:txBody>
      </p:sp>
    </p:spTree>
    <p:extLst>
      <p:ext uri="{BB962C8B-B14F-4D97-AF65-F5344CB8AC3E}">
        <p14:creationId xmlns:p14="http://schemas.microsoft.com/office/powerpoint/2010/main" val="370142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3F0B26-57C7-4D5C-AAB2-6F51C875C524}"/>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CF84E746-5570-4FC1-954D-6190A8F6C944}"/>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B1DF426E-D77D-45BC-B45B-464F8E9C8351}"/>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0C3EF791-B497-4C78-BDED-E8AC65F755E2}"/>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360315FB-0A3D-4597-ACD4-51FAADC87230}"/>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814573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E7E9F8-4064-4F56-9B0B-4D5304229F8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15820DC8-5CB7-44C1-ACC8-C3ED64A49F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868BD0F7-FCDE-4F48-8CDE-1E5EE4DE6D29}"/>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09F6A1AC-BBDA-4E14-BDFE-CF52534164B8}"/>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CEFA822-5EFC-465A-BB2B-BE8A719F2AEE}"/>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359036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752E2A-D603-4B93-8917-BE245884F7BD}"/>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F70B1508-30E7-445C-A9D9-BA99747171BB}"/>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99E41CF9-3536-4504-81FA-B28D3C1A3298}"/>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57B52C8A-5C45-43BF-8F1A-3925F8336B13}"/>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6" name="Marcador de pie de página 5">
            <a:extLst>
              <a:ext uri="{FF2B5EF4-FFF2-40B4-BE49-F238E27FC236}">
                <a16:creationId xmlns:a16="http://schemas.microsoft.com/office/drawing/2014/main" id="{DB3D1F55-BB99-4743-BD21-61C8FB1782AE}"/>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3A7F278A-40B8-4273-AE7E-1D01EEE944BC}"/>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331666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59D01C-FD58-4BA6-8E86-531E5A3F3A7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6F3CC66B-3F6E-4DBB-A354-5D271C3270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21809A24-1493-4E85-B86A-37B027D65E39}"/>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9AE5D694-5D94-413C-A1EC-41FEB6E761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F549B8F7-E178-4A36-B981-F40A210291AE}"/>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B523ED81-4A26-46E9-90FC-EEE8C97E9F0D}"/>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8" name="Marcador de pie de página 7">
            <a:extLst>
              <a:ext uri="{FF2B5EF4-FFF2-40B4-BE49-F238E27FC236}">
                <a16:creationId xmlns:a16="http://schemas.microsoft.com/office/drawing/2014/main" id="{D68D6858-B82E-4534-A1E1-469FB6DAABF7}"/>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A035CB91-3804-455F-ABCD-73508956CE50}"/>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368944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12EA47-4E43-4F6D-8B3B-380E622113CB}"/>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B4539F72-363F-4239-B78D-7305296810E2}"/>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4" name="Marcador de pie de página 3">
            <a:extLst>
              <a:ext uri="{FF2B5EF4-FFF2-40B4-BE49-F238E27FC236}">
                <a16:creationId xmlns:a16="http://schemas.microsoft.com/office/drawing/2014/main" id="{C70717F4-9D54-4368-A97E-F6D5E0221BB2}"/>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499E79FB-639A-40FD-95C4-3D6CA2F9917A}"/>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2820722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236A38D-7386-4CDC-ABFC-3B86C5B0B3FD}"/>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3" name="Marcador de pie de página 2">
            <a:extLst>
              <a:ext uri="{FF2B5EF4-FFF2-40B4-BE49-F238E27FC236}">
                <a16:creationId xmlns:a16="http://schemas.microsoft.com/office/drawing/2014/main" id="{5008A6D9-7D07-4548-9350-C3789299953E}"/>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AE84ADCD-5D9C-4657-BA0F-C99FDC2FF5F6}"/>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279281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1A839F-37EC-4909-8077-9A472F14C17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66CCBD5A-C9F1-49F8-B94F-22CA64C6A2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84C7F315-2D75-42EC-AA2F-7B285D932E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8DF0B195-ADBD-47B5-8880-8B45A0DDC7A2}"/>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6" name="Marcador de pie de página 5">
            <a:extLst>
              <a:ext uri="{FF2B5EF4-FFF2-40B4-BE49-F238E27FC236}">
                <a16:creationId xmlns:a16="http://schemas.microsoft.com/office/drawing/2014/main" id="{D49A35F7-BE09-4A5F-BBB5-18CC53CF10B8}"/>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C94DB32B-242A-4A3D-8B02-05A5E583ECC3}"/>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18698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9B8BFA-A60C-4FD6-AF79-C6C542A1898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1BFA2A79-5068-415B-94FE-9E2514A4EC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90BB3D30-AFE9-4669-9857-90F14B0151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4381C55-3608-47FD-8608-A3704A834531}"/>
              </a:ext>
            </a:extLst>
          </p:cNvPr>
          <p:cNvSpPr>
            <a:spLocks noGrp="1"/>
          </p:cNvSpPr>
          <p:nvPr>
            <p:ph type="dt" sz="half" idx="10"/>
          </p:nvPr>
        </p:nvSpPr>
        <p:spPr/>
        <p:txBody>
          <a:bodyPr/>
          <a:lstStyle/>
          <a:p>
            <a:fld id="{B81C4715-A117-421D-9701-B0B62267F5F1}" type="datetimeFigureOut">
              <a:rPr lang="es-AR" smtClean="0"/>
              <a:t>21/8/2023</a:t>
            </a:fld>
            <a:endParaRPr lang="es-AR"/>
          </a:p>
        </p:txBody>
      </p:sp>
      <p:sp>
        <p:nvSpPr>
          <p:cNvPr id="6" name="Marcador de pie de página 5">
            <a:extLst>
              <a:ext uri="{FF2B5EF4-FFF2-40B4-BE49-F238E27FC236}">
                <a16:creationId xmlns:a16="http://schemas.microsoft.com/office/drawing/2014/main" id="{F7232DC6-4EE4-42EA-9050-5A2A3DA8CC9F}"/>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265265A5-4B8F-42B5-9364-98D5070C9C5A}"/>
              </a:ext>
            </a:extLst>
          </p:cNvPr>
          <p:cNvSpPr>
            <a:spLocks noGrp="1"/>
          </p:cNvSpPr>
          <p:nvPr>
            <p:ph type="sldNum" sz="quarter" idx="12"/>
          </p:nvPr>
        </p:nvSpPr>
        <p:spPr/>
        <p:txBody>
          <a:bodyPr/>
          <a:lstStyle/>
          <a:p>
            <a:fld id="{6452A8CB-3E3F-4A92-B246-E97A64EB7FE1}" type="slidenum">
              <a:rPr lang="es-AR" smtClean="0"/>
              <a:t>‹Nº›</a:t>
            </a:fld>
            <a:endParaRPr lang="es-AR"/>
          </a:p>
        </p:txBody>
      </p:sp>
    </p:spTree>
    <p:extLst>
      <p:ext uri="{BB962C8B-B14F-4D97-AF65-F5344CB8AC3E}">
        <p14:creationId xmlns:p14="http://schemas.microsoft.com/office/powerpoint/2010/main" val="3544278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D429B8-BA78-4D03-B326-BE2D9C4B65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E01E73DF-4BA9-4C7F-A831-EFC0437670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AF8C41D3-D16D-4802-A742-6ADFEA44A0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1C4715-A117-421D-9701-B0B62267F5F1}" type="datetimeFigureOut">
              <a:rPr lang="es-AR" smtClean="0"/>
              <a:t>21/8/2023</a:t>
            </a:fld>
            <a:endParaRPr lang="es-AR"/>
          </a:p>
        </p:txBody>
      </p:sp>
      <p:sp>
        <p:nvSpPr>
          <p:cNvPr id="5" name="Marcador de pie de página 4">
            <a:extLst>
              <a:ext uri="{FF2B5EF4-FFF2-40B4-BE49-F238E27FC236}">
                <a16:creationId xmlns:a16="http://schemas.microsoft.com/office/drawing/2014/main" id="{8082F178-0165-43C3-95E8-E5730A495D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7ECE38F8-04F9-4291-BDB4-1342C6B012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2A8CB-3E3F-4A92-B246-E97A64EB7FE1}" type="slidenum">
              <a:rPr lang="es-AR" smtClean="0"/>
              <a:t>‹Nº›</a:t>
            </a:fld>
            <a:endParaRPr lang="es-AR"/>
          </a:p>
        </p:txBody>
      </p:sp>
    </p:spTree>
    <p:extLst>
      <p:ext uri="{BB962C8B-B14F-4D97-AF65-F5344CB8AC3E}">
        <p14:creationId xmlns:p14="http://schemas.microsoft.com/office/powerpoint/2010/main" val="114757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hyperlink" Target="mailto:carlakott@derecho.uba.ar"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F8FCDB-BCDF-4709-8E0F-D90AAB45C423}"/>
              </a:ext>
            </a:extLst>
          </p:cNvPr>
          <p:cNvSpPr>
            <a:spLocks noGrp="1"/>
          </p:cNvSpPr>
          <p:nvPr>
            <p:ph type="ctrTitle"/>
          </p:nvPr>
        </p:nvSpPr>
        <p:spPr/>
        <p:txBody>
          <a:bodyPr>
            <a:normAutofit fontScale="90000"/>
          </a:bodyPr>
          <a:lstStyle/>
          <a:p>
            <a:r>
              <a:rPr lang="es-MX" b="1" dirty="0">
                <a:solidFill>
                  <a:srgbClr val="7030A0"/>
                </a:solidFill>
                <a:latin typeface="Algerian" panose="04020705040A02060702" pitchFamily="82" charset="0"/>
              </a:rPr>
              <a:t>JORNADA DE SALUD y DISCAPACIDAD</a:t>
            </a:r>
            <a:br>
              <a:rPr lang="es-MX" b="1" dirty="0">
                <a:solidFill>
                  <a:srgbClr val="7030A0"/>
                </a:solidFill>
                <a:latin typeface="Algerian" panose="04020705040A02060702" pitchFamily="82" charset="0"/>
              </a:rPr>
            </a:br>
            <a:endParaRPr lang="es-AR" b="1" dirty="0">
              <a:solidFill>
                <a:srgbClr val="7030A0"/>
              </a:solidFill>
              <a:latin typeface="Algerian" panose="04020705040A02060702" pitchFamily="82" charset="0"/>
            </a:endParaRPr>
          </a:p>
        </p:txBody>
      </p:sp>
      <p:sp>
        <p:nvSpPr>
          <p:cNvPr id="3" name="Subtítulo 2">
            <a:extLst>
              <a:ext uri="{FF2B5EF4-FFF2-40B4-BE49-F238E27FC236}">
                <a16:creationId xmlns:a16="http://schemas.microsoft.com/office/drawing/2014/main" id="{C7E37E7B-69AD-47C2-990A-A4C32E8C00BA}"/>
              </a:ext>
            </a:extLst>
          </p:cNvPr>
          <p:cNvSpPr>
            <a:spLocks noGrp="1"/>
          </p:cNvSpPr>
          <p:nvPr>
            <p:ph type="subTitle" idx="1"/>
          </p:nvPr>
        </p:nvSpPr>
        <p:spPr>
          <a:xfrm>
            <a:off x="1434353" y="2985247"/>
            <a:ext cx="9233647" cy="2272553"/>
          </a:xfrm>
        </p:spPr>
        <p:txBody>
          <a:bodyPr>
            <a:normAutofit/>
          </a:bodyPr>
          <a:lstStyle/>
          <a:p>
            <a:r>
              <a:rPr lang="es-MX" b="1" dirty="0">
                <a:solidFill>
                  <a:srgbClr val="00B0F0"/>
                </a:solidFill>
                <a:latin typeface="Arial" panose="020B0604020202020204" pitchFamily="34" charset="0"/>
                <a:cs typeface="Arial" panose="020B0604020202020204" pitchFamily="34" charset="0"/>
              </a:rPr>
              <a:t>ORGANIZA </a:t>
            </a:r>
          </a:p>
          <a:p>
            <a:r>
              <a:rPr lang="es-MX" b="1" dirty="0">
                <a:solidFill>
                  <a:srgbClr val="00B0F0"/>
                </a:solidFill>
                <a:latin typeface="Arial" panose="020B0604020202020204" pitchFamily="34" charset="0"/>
                <a:cs typeface="Arial" panose="020B0604020202020204" pitchFamily="34" charset="0"/>
              </a:rPr>
              <a:t>INSTITUTO DERECHO A LA SALUD </a:t>
            </a:r>
          </a:p>
          <a:p>
            <a:r>
              <a:rPr lang="es-MX" b="1" dirty="0">
                <a:solidFill>
                  <a:srgbClr val="00B0F0"/>
                </a:solidFill>
                <a:latin typeface="Arial" panose="020B0604020202020204" pitchFamily="34" charset="0"/>
                <a:cs typeface="Arial" panose="020B0604020202020204" pitchFamily="34" charset="0"/>
              </a:rPr>
              <a:t> COMISION DE DISCAPACIDAD</a:t>
            </a:r>
          </a:p>
          <a:p>
            <a:endParaRPr lang="es-MX" b="1" dirty="0">
              <a:solidFill>
                <a:srgbClr val="00B0F0"/>
              </a:solidFill>
              <a:latin typeface="Arial" panose="020B0604020202020204" pitchFamily="34" charset="0"/>
              <a:cs typeface="Arial" panose="020B0604020202020204" pitchFamily="34" charset="0"/>
            </a:endParaRPr>
          </a:p>
          <a:p>
            <a:r>
              <a:rPr lang="es-MX" b="1" dirty="0">
                <a:solidFill>
                  <a:srgbClr val="00B0F0"/>
                </a:solidFill>
                <a:latin typeface="Arial" panose="020B0604020202020204" pitchFamily="34" charset="0"/>
                <a:cs typeface="Arial" panose="020B0604020202020204" pitchFamily="34" charset="0"/>
              </a:rPr>
              <a:t>CALM</a:t>
            </a:r>
          </a:p>
          <a:p>
            <a:endParaRPr lang="es-AR" dirty="0"/>
          </a:p>
        </p:txBody>
      </p:sp>
    </p:spTree>
    <p:extLst>
      <p:ext uri="{BB962C8B-B14F-4D97-AF65-F5344CB8AC3E}">
        <p14:creationId xmlns:p14="http://schemas.microsoft.com/office/powerpoint/2010/main" val="2760919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8A668D-BFA6-4E7D-8305-8FA10568CB83}"/>
              </a:ext>
            </a:extLst>
          </p:cNvPr>
          <p:cNvSpPr>
            <a:spLocks noGrp="1"/>
          </p:cNvSpPr>
          <p:nvPr>
            <p:ph type="title"/>
          </p:nvPr>
        </p:nvSpPr>
        <p:spPr/>
        <p:txBody>
          <a:bodyPr>
            <a:normAutofit fontScale="90000"/>
          </a:bodyPr>
          <a:lstStyle/>
          <a:p>
            <a:pPr algn="ctr"/>
            <a:br>
              <a:rPr lang="es-MX" sz="4000" dirty="0">
                <a:solidFill>
                  <a:srgbClr val="FF0000"/>
                </a:solidFill>
                <a:latin typeface="Arial" panose="020B0604020202020204" pitchFamily="34" charset="0"/>
                <a:cs typeface="Arial" panose="020B0604020202020204" pitchFamily="34" charset="0"/>
              </a:rPr>
            </a:br>
            <a:br>
              <a:rPr lang="es-MX" sz="4000" b="1" dirty="0">
                <a:solidFill>
                  <a:srgbClr val="FF0000"/>
                </a:solidFill>
                <a:latin typeface="Arial" panose="020B0604020202020204" pitchFamily="34" charset="0"/>
                <a:cs typeface="Arial" panose="020B0604020202020204" pitchFamily="34" charset="0"/>
              </a:rPr>
            </a:br>
            <a:r>
              <a:rPr lang="es-MX" sz="4000" b="1" dirty="0">
                <a:solidFill>
                  <a:srgbClr val="FF0000"/>
                </a:solidFill>
                <a:latin typeface="Arial" panose="020B0604020202020204" pitchFamily="34" charset="0"/>
                <a:cs typeface="Arial" panose="020B0604020202020204" pitchFamily="34" charset="0"/>
              </a:rPr>
              <a:t>LEY 19031 PAMI</a:t>
            </a:r>
            <a:br>
              <a:rPr lang="es-MX" sz="4000" b="1" dirty="0">
                <a:solidFill>
                  <a:srgbClr val="FF0000"/>
                </a:solidFill>
                <a:latin typeface="Arial" panose="020B0604020202020204" pitchFamily="34" charset="0"/>
                <a:cs typeface="Arial" panose="020B0604020202020204" pitchFamily="34" charset="0"/>
              </a:rPr>
            </a:br>
            <a:r>
              <a:rPr lang="es-MX" sz="2700" b="1" dirty="0">
                <a:latin typeface="Arial" panose="020B0604020202020204" pitchFamily="34" charset="0"/>
                <a:cs typeface="Arial" panose="020B0604020202020204" pitchFamily="34" charset="0"/>
              </a:rPr>
              <a:t>(13 de mayo de 1971)</a:t>
            </a:r>
            <a:br>
              <a:rPr lang="es-MX" sz="2700" b="1" dirty="0">
                <a:latin typeface="Arial" panose="020B0604020202020204" pitchFamily="34" charset="0"/>
                <a:cs typeface="Arial" panose="020B0604020202020204" pitchFamily="34" charset="0"/>
              </a:rPr>
            </a:br>
            <a:br>
              <a:rPr lang="es-MX" sz="2700" dirty="0"/>
            </a:br>
            <a:endParaRPr lang="es-AR" sz="2700" dirty="0"/>
          </a:p>
        </p:txBody>
      </p:sp>
      <p:sp>
        <p:nvSpPr>
          <p:cNvPr id="3" name="Marcador de contenido 2">
            <a:extLst>
              <a:ext uri="{FF2B5EF4-FFF2-40B4-BE49-F238E27FC236}">
                <a16:creationId xmlns:a16="http://schemas.microsoft.com/office/drawing/2014/main" id="{146122F1-4E94-491D-9957-8D3B2622E2B7}"/>
              </a:ext>
            </a:extLst>
          </p:cNvPr>
          <p:cNvSpPr>
            <a:spLocks noGrp="1"/>
          </p:cNvSpPr>
          <p:nvPr>
            <p:ph idx="1"/>
          </p:nvPr>
        </p:nvSpPr>
        <p:spPr/>
        <p:txBody>
          <a:bodyPr/>
          <a:lstStyle/>
          <a:p>
            <a:endParaRPr lang="es-MX" dirty="0"/>
          </a:p>
          <a:p>
            <a:pPr algn="ctr"/>
            <a:r>
              <a:rPr lang="es-MX" b="1" dirty="0">
                <a:latin typeface="Arial" panose="020B0604020202020204" pitchFamily="34" charset="0"/>
                <a:cs typeface="Arial" panose="020B0604020202020204" pitchFamily="34" charset="0"/>
              </a:rPr>
              <a:t>I</a:t>
            </a:r>
            <a:r>
              <a:rPr lang="es-AR" b="1" dirty="0" err="1">
                <a:latin typeface="Arial" panose="020B0604020202020204" pitchFamily="34" charset="0"/>
                <a:cs typeface="Arial" panose="020B0604020202020204" pitchFamily="34" charset="0"/>
              </a:rPr>
              <a:t>nstituto</a:t>
            </a:r>
            <a:r>
              <a:rPr lang="es-AR" b="1" dirty="0">
                <a:latin typeface="Arial" panose="020B0604020202020204" pitchFamily="34" charset="0"/>
                <a:cs typeface="Arial" panose="020B0604020202020204" pitchFamily="34" charset="0"/>
              </a:rPr>
              <a:t> Nacional de Servicios Sociales para Jubilados y Pensionados</a:t>
            </a:r>
          </a:p>
          <a:p>
            <a:r>
              <a:rPr lang="es-MX" b="1" dirty="0">
                <a:solidFill>
                  <a:srgbClr val="FF0000"/>
                </a:solidFill>
              </a:rPr>
              <a:t>Comprende: </a:t>
            </a:r>
          </a:p>
          <a:p>
            <a:r>
              <a:rPr lang="es-MX" dirty="0"/>
              <a:t>Personas de 60 o mas años de edad</a:t>
            </a:r>
          </a:p>
          <a:p>
            <a:r>
              <a:rPr lang="es-MX" dirty="0"/>
              <a:t>Personas con imposibilidad de trabajar</a:t>
            </a:r>
          </a:p>
          <a:p>
            <a:r>
              <a:rPr lang="es-MX" dirty="0"/>
              <a:t>Personas con pensiones graciables</a:t>
            </a:r>
          </a:p>
          <a:p>
            <a:endParaRPr lang="es-MX" dirty="0"/>
          </a:p>
          <a:p>
            <a:endParaRPr lang="es-MX" dirty="0"/>
          </a:p>
          <a:p>
            <a:endParaRPr lang="es-MX" dirty="0"/>
          </a:p>
          <a:p>
            <a:pPr marL="0" indent="0">
              <a:buNone/>
            </a:pPr>
            <a:endParaRPr lang="es-AR" dirty="0"/>
          </a:p>
        </p:txBody>
      </p:sp>
    </p:spTree>
    <p:extLst>
      <p:ext uri="{BB962C8B-B14F-4D97-AF65-F5344CB8AC3E}">
        <p14:creationId xmlns:p14="http://schemas.microsoft.com/office/powerpoint/2010/main" val="1690869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3BCE7E-CA6B-4331-B1E4-2967A35CF731}"/>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JURISDICCION COMPETENTE</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97D57489-E1FC-4883-9488-D98054FD0C56}"/>
              </a:ext>
            </a:extLst>
          </p:cNvPr>
          <p:cNvSpPr>
            <a:spLocks noGrp="1"/>
          </p:cNvSpPr>
          <p:nvPr>
            <p:ph idx="1"/>
          </p:nvPr>
        </p:nvSpPr>
        <p:spPr/>
        <p:txBody>
          <a:bodyPr>
            <a:normAutofit lnSpcReduction="10000"/>
          </a:bodyPr>
          <a:lstStyle/>
          <a:p>
            <a:endParaRPr lang="es-MX" dirty="0"/>
          </a:p>
          <a:p>
            <a:r>
              <a:rPr lang="es-MX" dirty="0">
                <a:latin typeface="Arial" panose="020B0604020202020204" pitchFamily="34" charset="0"/>
                <a:cs typeface="Arial" panose="020B0604020202020204" pitchFamily="34" charset="0"/>
              </a:rPr>
              <a:t>Corresponderá exclusivamente de la Jurisdicción Nacional</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Justicia Federal (art. 116 CN y ley 23.661)</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Se podrá optar por la justicia ordinaria de las provincias (solamente cuando dicho instituto fuese actor)</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Obligatoriedad: </a:t>
            </a:r>
            <a:r>
              <a:rPr lang="es-MX" dirty="0">
                <a:solidFill>
                  <a:srgbClr val="FF0000"/>
                </a:solidFill>
                <a:latin typeface="Arial" panose="020B0604020202020204" pitchFamily="34" charset="0"/>
                <a:cs typeface="Arial" panose="020B0604020202020204" pitchFamily="34" charset="0"/>
              </a:rPr>
              <a:t>Jubilados &amp; Pensionados</a:t>
            </a:r>
            <a:endParaRPr lang="es-AR"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9301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B46A51-05FF-4EDE-A2EC-F722BD3D3DCC}"/>
              </a:ext>
            </a:extLst>
          </p:cNvPr>
          <p:cNvSpPr>
            <a:spLocks noGrp="1"/>
          </p:cNvSpPr>
          <p:nvPr>
            <p:ph type="title"/>
          </p:nvPr>
        </p:nvSpPr>
        <p:spPr/>
        <p:txBody>
          <a:bodyPr>
            <a:noAutofit/>
          </a:bodyPr>
          <a:lstStyle/>
          <a:p>
            <a:pPr algn="ctr"/>
            <a:r>
              <a:rPr lang="es-AR" sz="2800" b="1" cap="all" dirty="0">
                <a:latin typeface="Arial" panose="020B0604020202020204" pitchFamily="34" charset="0"/>
                <a:cs typeface="Arial" panose="020B0604020202020204" pitchFamily="34" charset="0"/>
              </a:rPr>
              <a:t>C. J. M.  C/ INSTITUTO NACIONAL DE SERVICIOS SOCIALES PARA JUBILADOS Y PENSIONADOS (PAMI) S/AMPARO LEY 16.986</a:t>
            </a:r>
            <a:endParaRPr lang="es-AR" sz="28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CFD1C3AC-F185-4C74-902A-5733EDCFDFB2}"/>
              </a:ext>
            </a:extLst>
          </p:cNvPr>
          <p:cNvSpPr>
            <a:spLocks noGrp="1"/>
          </p:cNvSpPr>
          <p:nvPr>
            <p:ph idx="1"/>
          </p:nvPr>
        </p:nvSpPr>
        <p:spPr/>
        <p:txBody>
          <a:bodyPr/>
          <a:lstStyle/>
          <a:p>
            <a:endParaRPr lang="es-MX" dirty="0"/>
          </a:p>
          <a:p>
            <a:pPr algn="just"/>
            <a:r>
              <a:rPr lang="es-AR" b="1" dirty="0">
                <a:solidFill>
                  <a:srgbClr val="0070C0"/>
                </a:solidFill>
                <a:latin typeface="Arial" panose="020B0604020202020204" pitchFamily="34" charset="0"/>
                <a:cs typeface="Arial" panose="020B0604020202020204" pitchFamily="34" charset="0"/>
              </a:rPr>
              <a:t>PROVINCIA DE BUENOS AIRES DEPARTAMENTO JUDICIAL DE MORÓN AMPAROS </a:t>
            </a:r>
          </a:p>
          <a:p>
            <a:pPr marL="0" indent="0" algn="ctr">
              <a:buNone/>
            </a:pPr>
            <a:r>
              <a:rPr lang="es-AR" b="1" dirty="0">
                <a:solidFill>
                  <a:srgbClr val="0070C0"/>
                </a:solidFill>
                <a:latin typeface="Arial" panose="020B0604020202020204" pitchFamily="34" charset="0"/>
                <a:cs typeface="Arial" panose="020B0604020202020204" pitchFamily="34" charset="0"/>
              </a:rPr>
              <a:t>Organismos: Juzgado de Garantías-No 4 </a:t>
            </a:r>
            <a:r>
              <a:rPr lang="es-AR" b="1" dirty="0" err="1">
                <a:solidFill>
                  <a:srgbClr val="0070C0"/>
                </a:solidFill>
                <a:latin typeface="Arial" panose="020B0604020202020204" pitchFamily="34" charset="0"/>
                <a:cs typeface="Arial" panose="020B0604020202020204" pitchFamily="34" charset="0"/>
              </a:rPr>
              <a:t>Tit</a:t>
            </a:r>
            <a:r>
              <a:rPr lang="es-AR" b="1" dirty="0">
                <a:solidFill>
                  <a:srgbClr val="0070C0"/>
                </a:solidFill>
                <a:latin typeface="Arial" panose="020B0604020202020204" pitchFamily="34" charset="0"/>
                <a:cs typeface="Arial" panose="020B0604020202020204" pitchFamily="34" charset="0"/>
              </a:rPr>
              <a:t> : - </a:t>
            </a:r>
            <a:r>
              <a:rPr lang="es-AR" b="1" dirty="0" err="1">
                <a:solidFill>
                  <a:srgbClr val="0070C0"/>
                </a:solidFill>
                <a:latin typeface="Arial" panose="020B0604020202020204" pitchFamily="34" charset="0"/>
                <a:cs typeface="Arial" panose="020B0604020202020204" pitchFamily="34" charset="0"/>
              </a:rPr>
              <a:t>Resp</a:t>
            </a:r>
            <a:r>
              <a:rPr lang="es-AR" b="1" dirty="0">
                <a:solidFill>
                  <a:srgbClr val="0070C0"/>
                </a:solidFill>
                <a:latin typeface="Arial" panose="020B0604020202020204" pitchFamily="34" charset="0"/>
                <a:cs typeface="Arial" panose="020B0604020202020204" pitchFamily="34" charset="0"/>
              </a:rPr>
              <a:t> : Materia/ s Delito/ s: Amparo (Recurso de) Personas/ s Peticionante: C. J. M.  </a:t>
            </a:r>
          </a:p>
          <a:p>
            <a:pPr marL="0" indent="0" algn="ctr">
              <a:buNone/>
            </a:pPr>
            <a:r>
              <a:rPr lang="es-AR" b="1" dirty="0" err="1">
                <a:solidFill>
                  <a:srgbClr val="0070C0"/>
                </a:solidFill>
                <a:latin typeface="Arial" panose="020B0604020202020204" pitchFamily="34" charset="0"/>
                <a:cs typeface="Arial" panose="020B0604020202020204" pitchFamily="34" charset="0"/>
              </a:rPr>
              <a:t>N°</a:t>
            </a:r>
            <a:r>
              <a:rPr lang="es-AR" b="1" dirty="0">
                <a:solidFill>
                  <a:srgbClr val="0070C0"/>
                </a:solidFill>
                <a:latin typeface="Arial" panose="020B0604020202020204" pitchFamily="34" charset="0"/>
                <a:cs typeface="Arial" panose="020B0604020202020204" pitchFamily="34" charset="0"/>
              </a:rPr>
              <a:t> Proceso AM-10-00-000049-21/ 00 </a:t>
            </a:r>
          </a:p>
        </p:txBody>
      </p:sp>
    </p:spTree>
    <p:extLst>
      <p:ext uri="{BB962C8B-B14F-4D97-AF65-F5344CB8AC3E}">
        <p14:creationId xmlns:p14="http://schemas.microsoft.com/office/powerpoint/2010/main" val="534216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F0DF8-7DB1-452F-BFF8-1D6A5B976A71}"/>
              </a:ext>
            </a:extLst>
          </p:cNvPr>
          <p:cNvSpPr>
            <a:spLocks noGrp="1"/>
          </p:cNvSpPr>
          <p:nvPr>
            <p:ph type="title"/>
          </p:nvPr>
        </p:nvSpPr>
        <p:spPr/>
        <p:txBody>
          <a:bodyPr/>
          <a:lstStyle/>
          <a:p>
            <a:pPr algn="ctr"/>
            <a:r>
              <a:rPr lang="es-MX" b="1" dirty="0">
                <a:solidFill>
                  <a:srgbClr val="0070C0"/>
                </a:solidFill>
              </a:rPr>
              <a:t>Corresponde la Justicia Federal </a:t>
            </a:r>
            <a:endParaRPr lang="es-AR" b="1" dirty="0">
              <a:solidFill>
                <a:srgbClr val="0070C0"/>
              </a:solidFill>
            </a:endParaRPr>
          </a:p>
        </p:txBody>
      </p:sp>
      <p:sp>
        <p:nvSpPr>
          <p:cNvPr id="3" name="Marcador de contenido 2">
            <a:extLst>
              <a:ext uri="{FF2B5EF4-FFF2-40B4-BE49-F238E27FC236}">
                <a16:creationId xmlns:a16="http://schemas.microsoft.com/office/drawing/2014/main" id="{C0AFCA1F-6184-49C8-BC9A-60734A261A53}"/>
              </a:ext>
            </a:extLst>
          </p:cNvPr>
          <p:cNvSpPr>
            <a:spLocks noGrp="1"/>
          </p:cNvSpPr>
          <p:nvPr>
            <p:ph idx="1"/>
          </p:nvPr>
        </p:nvSpPr>
        <p:spPr/>
        <p:txBody>
          <a:bodyPr/>
          <a:lstStyle/>
          <a:p>
            <a:pPr algn="just"/>
            <a:r>
              <a:rPr lang="es-AR" b="1" cap="all" dirty="0">
                <a:latin typeface="Arial" panose="020B0604020202020204" pitchFamily="34" charset="0"/>
                <a:cs typeface="Arial" panose="020B0604020202020204" pitchFamily="34" charset="0"/>
              </a:rPr>
              <a:t>JUSTICIA FEDERAL DE SAN MARTIN</a:t>
            </a:r>
          </a:p>
          <a:p>
            <a:pPr algn="just"/>
            <a:endParaRPr lang="es-MX" b="1" cap="all" dirty="0">
              <a:latin typeface="Arial" panose="020B0604020202020204" pitchFamily="34" charset="0"/>
              <a:cs typeface="Arial" panose="020B0604020202020204" pitchFamily="34" charset="0"/>
            </a:endParaRPr>
          </a:p>
          <a:p>
            <a:pPr algn="just"/>
            <a:r>
              <a:rPr lang="es-AR" b="1" dirty="0">
                <a:latin typeface="Arial" panose="020B0604020202020204" pitchFamily="34" charset="0"/>
                <a:cs typeface="Arial" panose="020B0604020202020204" pitchFamily="34" charset="0"/>
              </a:rPr>
              <a:t>FSM 020709/2021 </a:t>
            </a:r>
          </a:p>
          <a:p>
            <a:pPr algn="just"/>
            <a:endParaRPr lang="es-MX" b="1" dirty="0">
              <a:latin typeface="Arial" panose="020B0604020202020204" pitchFamily="34" charset="0"/>
              <a:cs typeface="Arial" panose="020B0604020202020204" pitchFamily="34" charset="0"/>
            </a:endParaRPr>
          </a:p>
          <a:p>
            <a:pPr algn="just"/>
            <a:r>
              <a:rPr lang="es-MX" b="1" cap="all" dirty="0">
                <a:latin typeface="Arial" panose="020B0604020202020204" pitchFamily="34" charset="0"/>
                <a:cs typeface="Arial" panose="020B0604020202020204" pitchFamily="34" charset="0"/>
              </a:rPr>
              <a:t>JUZGADO FEDERAL EN LO CIVIL y Comercial  Y Contencioso Administrativo DE SAN MARTIN 2 SECRETARIA 2</a:t>
            </a:r>
            <a:endParaRPr lang="es-AR"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7924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64923C-39C5-494E-8EF8-6CD6C8C89E54}"/>
              </a:ext>
            </a:extLst>
          </p:cNvPr>
          <p:cNvSpPr>
            <a:spLocks noGrp="1"/>
          </p:cNvSpPr>
          <p:nvPr>
            <p:ph type="title"/>
          </p:nvPr>
        </p:nvSpPr>
        <p:spPr/>
        <p:txBody>
          <a:bodyPr/>
          <a:lstStyle/>
          <a:p>
            <a:pPr algn="ctr"/>
            <a:r>
              <a:rPr lang="es-MX" b="1" dirty="0">
                <a:solidFill>
                  <a:srgbClr val="0070C0"/>
                </a:solidFill>
                <a:latin typeface="Arial" panose="020B0604020202020204" pitchFamily="34" charset="0"/>
                <a:cs typeface="Arial" panose="020B0604020202020204" pitchFamily="34" charset="0"/>
              </a:rPr>
              <a:t>Fundamentos del Juzgado de </a:t>
            </a:r>
            <a:r>
              <a:rPr lang="es-MX" b="1" dirty="0" err="1">
                <a:solidFill>
                  <a:srgbClr val="0070C0"/>
                </a:solidFill>
                <a:latin typeface="Arial" panose="020B0604020202020204" pitchFamily="34" charset="0"/>
                <a:cs typeface="Arial" panose="020B0604020202020204" pitchFamily="34" charset="0"/>
              </a:rPr>
              <a:t>Moron</a:t>
            </a:r>
            <a:endParaRPr lang="es-AR" b="1" dirty="0">
              <a:solidFill>
                <a:srgbClr val="0070C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5582974D-3396-4CED-944E-03447379C1E8}"/>
              </a:ext>
            </a:extLst>
          </p:cNvPr>
          <p:cNvSpPr>
            <a:spLocks noGrp="1"/>
          </p:cNvSpPr>
          <p:nvPr>
            <p:ph idx="1"/>
          </p:nvPr>
        </p:nvSpPr>
        <p:spPr/>
        <p:txBody>
          <a:bodyPr>
            <a:normAutofit/>
          </a:bodyPr>
          <a:lstStyle/>
          <a:p>
            <a:pPr algn="just"/>
            <a:r>
              <a:rPr lang="es-MX" sz="2400" dirty="0">
                <a:latin typeface="Arial" panose="020B0604020202020204" pitchFamily="34" charset="0"/>
                <a:cs typeface="Arial" panose="020B0604020202020204" pitchFamily="34" charset="0"/>
              </a:rPr>
              <a:t>Aunado a lo ya esgrimido </a:t>
            </a:r>
            <a:r>
              <a:rPr lang="es-MX" sz="2400" dirty="0" err="1">
                <a:latin typeface="Arial" panose="020B0604020202020204" pitchFamily="34" charset="0"/>
                <a:cs typeface="Arial" panose="020B0604020202020204" pitchFamily="34" charset="0"/>
              </a:rPr>
              <a:t>Morello</a:t>
            </a:r>
            <a:r>
              <a:rPr lang="es-MX" sz="2400" dirty="0">
                <a:latin typeface="Arial" panose="020B0604020202020204" pitchFamily="34" charset="0"/>
                <a:cs typeface="Arial" panose="020B0604020202020204" pitchFamily="34" charset="0"/>
              </a:rPr>
              <a:t> en su obra "El régimen procesal del amparo" (</a:t>
            </a:r>
            <a:r>
              <a:rPr lang="es-MX" sz="2400" dirty="0" err="1">
                <a:latin typeface="Arial" panose="020B0604020202020204" pitchFamily="34" charset="0"/>
                <a:cs typeface="Arial" panose="020B0604020202020204" pitchFamily="34" charset="0"/>
              </a:rPr>
              <a:t>Sta</a:t>
            </a:r>
            <a:r>
              <a:rPr lang="es-MX" sz="2400" dirty="0">
                <a:latin typeface="Arial" panose="020B0604020202020204" pitchFamily="34" charset="0"/>
                <a:cs typeface="Arial" panose="020B0604020202020204" pitchFamily="34" charset="0"/>
              </a:rPr>
              <a:t> edición </a:t>
            </a:r>
            <a:r>
              <a:rPr lang="es-MX" sz="2400" dirty="0" err="1">
                <a:latin typeface="Arial" panose="020B0604020202020204" pitchFamily="34" charset="0"/>
                <a:cs typeface="Arial" panose="020B0604020202020204" pitchFamily="34" charset="0"/>
              </a:rPr>
              <a:t>pags</a:t>
            </a:r>
            <a:r>
              <a:rPr lang="es-MX" sz="2400" dirty="0">
                <a:latin typeface="Arial" panose="020B0604020202020204" pitchFamily="34" charset="0"/>
                <a:cs typeface="Arial" panose="020B0604020202020204" pitchFamily="34" charset="0"/>
              </a:rPr>
              <a:t>. 94 y </a:t>
            </a:r>
            <a:r>
              <a:rPr lang="es-MX" sz="2400" dirty="0" err="1">
                <a:latin typeface="Arial" panose="020B0604020202020204" pitchFamily="34" charset="0"/>
                <a:cs typeface="Arial" panose="020B0604020202020204" pitchFamily="34" charset="0"/>
              </a:rPr>
              <a:t>ss</a:t>
            </a:r>
            <a:r>
              <a:rPr lang="es-MX" sz="2400" dirty="0">
                <a:latin typeface="Arial" panose="020B0604020202020204" pitchFamily="34" charset="0"/>
                <a:cs typeface="Arial" panose="020B0604020202020204" pitchFamily="34" charset="0"/>
              </a:rPr>
              <a:t>), en cuanto a la competencia federal y la provincial expone que: "... </a:t>
            </a:r>
            <a:r>
              <a:rPr lang="es-MX" sz="2400" i="1" dirty="0">
                <a:latin typeface="Arial" panose="020B0604020202020204" pitchFamily="34" charset="0"/>
                <a:cs typeface="Arial" panose="020B0604020202020204" pitchFamily="34" charset="0"/>
              </a:rPr>
              <a:t>Con relación al tema, establece el art. 18, última parte, que la Ley"... será de aplicación por los Jueces Federales de las Provincias en los casos en que el acto impugnado </a:t>
            </a:r>
            <a:r>
              <a:rPr lang="es-MX" sz="2400" dirty="0">
                <a:latin typeface="Arial" panose="020B0604020202020204" pitchFamily="34" charset="0"/>
                <a:cs typeface="Arial" panose="020B0604020202020204" pitchFamily="34" charset="0"/>
              </a:rPr>
              <a:t>mediante la acción de amparo provenga de una autoridad Nacional...". </a:t>
            </a:r>
            <a:r>
              <a:rPr lang="es-MX" sz="2400" b="1" dirty="0">
                <a:solidFill>
                  <a:srgbClr val="FF0000"/>
                </a:solidFill>
                <a:latin typeface="Arial" panose="020B0604020202020204" pitchFamily="34" charset="0"/>
                <a:cs typeface="Arial" panose="020B0604020202020204" pitchFamily="34" charset="0"/>
              </a:rPr>
              <a:t>Dicho precepto es consecuencia del art. 116 de la C.N., que establece el fuero federal para los asuntos en que la Nación sea Parte.</a:t>
            </a:r>
            <a:r>
              <a:rPr lang="es-MX" sz="2400" dirty="0">
                <a:latin typeface="Arial" panose="020B0604020202020204" pitchFamily="34" charset="0"/>
                <a:cs typeface="Arial" panose="020B0604020202020204" pitchFamily="34" charset="0"/>
              </a:rPr>
              <a:t> Sumando a ello que, en este proceso de amparo, el acto lesivo proviene de autoridad Nacional, queda determinada la competencia Federal, motivo por el cual corresponde que continúe con dicha intervención el Juzgado Federal en lo Contencioso Administrativo de San Martín que por turno corresponda</a:t>
            </a:r>
            <a:endParaRPr lang="es-A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7511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420AC0-8202-4535-A7EB-C451C4CBA3F9}"/>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Resolución de la medida cautelar</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F74DC74E-1799-41C3-93F5-7525D361826D}"/>
              </a:ext>
            </a:extLst>
          </p:cNvPr>
          <p:cNvSpPr>
            <a:spLocks noGrp="1"/>
          </p:cNvSpPr>
          <p:nvPr>
            <p:ph idx="1"/>
          </p:nvPr>
        </p:nvSpPr>
        <p:spPr/>
        <p:txBody>
          <a:bodyPr>
            <a:noAutofit/>
          </a:bodyPr>
          <a:lstStyle/>
          <a:p>
            <a:pPr algn="just"/>
            <a:r>
              <a:rPr lang="es-MX" sz="2400" dirty="0">
                <a:latin typeface="Arial" panose="020B0604020202020204" pitchFamily="34" charset="0"/>
                <a:cs typeface="Arial" panose="020B0604020202020204" pitchFamily="34" charset="0"/>
              </a:rPr>
              <a:t>Sin perjuicio de la competencia de esta Judicatura interinamente a mi cargo, de la cual hago expresa reserva, y en atención a la medida cautelar solicitada entiendo que aparece acreditada la </a:t>
            </a:r>
            <a:r>
              <a:rPr lang="es-MX" sz="2400" b="1" dirty="0">
                <a:solidFill>
                  <a:srgbClr val="FF0000"/>
                </a:solidFill>
                <a:latin typeface="Arial" panose="020B0604020202020204" pitchFamily="34" charset="0"/>
                <a:cs typeface="Arial" panose="020B0604020202020204" pitchFamily="34" charset="0"/>
              </a:rPr>
              <a:t>verosimilitud del derecho </a:t>
            </a:r>
            <a:r>
              <a:rPr lang="es-MX" sz="2400" dirty="0">
                <a:latin typeface="Arial" panose="020B0604020202020204" pitchFamily="34" charset="0"/>
                <a:cs typeface="Arial" panose="020B0604020202020204" pitchFamily="34" charset="0"/>
              </a:rPr>
              <a:t>con la documentación reservada y el </a:t>
            </a:r>
            <a:r>
              <a:rPr lang="es-MX" sz="2400" b="1" dirty="0">
                <a:solidFill>
                  <a:srgbClr val="FF0000"/>
                </a:solidFill>
                <a:latin typeface="Arial" panose="020B0604020202020204" pitchFamily="34" charset="0"/>
                <a:cs typeface="Arial" panose="020B0604020202020204" pitchFamily="34" charset="0"/>
              </a:rPr>
              <a:t>peligro en la demora </a:t>
            </a:r>
            <a:r>
              <a:rPr lang="es-MX" sz="2400" dirty="0">
                <a:latin typeface="Arial" panose="020B0604020202020204" pitchFamily="34" charset="0"/>
                <a:cs typeface="Arial" panose="020B0604020202020204" pitchFamily="34" charset="0"/>
              </a:rPr>
              <a:t>debido al, padecimiento en la salud por retardo en caso de no brindarse en forma urgente la provisión de la prestación plena , </a:t>
            </a:r>
            <a:r>
              <a:rPr lang="es-MX" sz="2400" b="1" dirty="0">
                <a:solidFill>
                  <a:srgbClr val="FF0000"/>
                </a:solidFill>
                <a:latin typeface="Arial" panose="020B0604020202020204" pitchFamily="34" charset="0"/>
                <a:cs typeface="Arial" panose="020B0604020202020204" pitchFamily="34" charset="0"/>
              </a:rPr>
              <a:t>debiendo garantizarse el derecho a la salud y a la vida</a:t>
            </a:r>
            <a:r>
              <a:rPr lang="es-MX" sz="2400" dirty="0">
                <a:latin typeface="Arial" panose="020B0604020202020204" pitchFamily="34" charset="0"/>
                <a:cs typeface="Arial" panose="020B0604020202020204" pitchFamily="34" charset="0"/>
              </a:rPr>
              <a:t>, por lo que deberá hacerse lugar a </a:t>
            </a:r>
            <a:r>
              <a:rPr lang="es-MX" sz="2400" dirty="0" err="1">
                <a:latin typeface="Arial" panose="020B0604020202020204" pitchFamily="34" charset="0"/>
                <a:cs typeface="Arial" panose="020B0604020202020204" pitchFamily="34" charset="0"/>
              </a:rPr>
              <a:t>a</a:t>
            </a:r>
            <a:r>
              <a:rPr lang="es-MX" sz="2400" dirty="0">
                <a:latin typeface="Arial" panose="020B0604020202020204" pitchFamily="34" charset="0"/>
                <a:cs typeface="Arial" panose="020B0604020202020204" pitchFamily="34" charset="0"/>
              </a:rPr>
              <a:t> la medida cautelar solicitada, </a:t>
            </a:r>
            <a:r>
              <a:rPr lang="es-MX" sz="2400" b="1" dirty="0">
                <a:solidFill>
                  <a:srgbClr val="FF0000"/>
                </a:solidFill>
                <a:latin typeface="Arial" panose="020B0604020202020204" pitchFamily="34" charset="0"/>
                <a:cs typeface="Arial" panose="020B0604020202020204" pitchFamily="34" charset="0"/>
              </a:rPr>
              <a:t>previa caución juratoria de la actora </a:t>
            </a:r>
            <a:r>
              <a:rPr lang="es-MX" sz="2400" dirty="0">
                <a:latin typeface="Arial" panose="020B0604020202020204" pitchFamily="34" charset="0"/>
                <a:cs typeface="Arial" panose="020B0604020202020204" pitchFamily="34" charset="0"/>
              </a:rPr>
              <a:t>(arts. 230, 232 y </a:t>
            </a:r>
            <a:r>
              <a:rPr lang="es-MX" sz="2400" dirty="0" err="1">
                <a:latin typeface="Arial" panose="020B0604020202020204" pitchFamily="34" charset="0"/>
                <a:cs typeface="Arial" panose="020B0604020202020204" pitchFamily="34" charset="0"/>
              </a:rPr>
              <a:t>cc.</a:t>
            </a:r>
            <a:r>
              <a:rPr lang="es-MX" sz="2400" dirty="0">
                <a:latin typeface="Arial" panose="020B0604020202020204" pitchFamily="34" charset="0"/>
                <a:cs typeface="Arial" panose="020B0604020202020204" pitchFamily="34" charset="0"/>
              </a:rPr>
              <a:t> del CPCC) Consecuentemente, ordenase al </a:t>
            </a:r>
            <a:r>
              <a:rPr lang="es-MX" sz="2400" dirty="0" err="1">
                <a:latin typeface="Arial" panose="020B0604020202020204" pitchFamily="34" charset="0"/>
                <a:cs typeface="Arial" panose="020B0604020202020204" pitchFamily="34" charset="0"/>
              </a:rPr>
              <a:t>INSSJyP</a:t>
            </a:r>
            <a:r>
              <a:rPr lang="es-MX" sz="2400" dirty="0">
                <a:latin typeface="Arial" panose="020B0604020202020204" pitchFamily="34" charset="0"/>
                <a:cs typeface="Arial" panose="020B0604020202020204" pitchFamily="34" charset="0"/>
              </a:rPr>
              <a:t> - PAMI- que con carácter de urgente provea de LA TOTALIDAD DE LAS PRESTACIONES MÉDICAS Y ASISTENCIALES respecto de </a:t>
            </a:r>
            <a:r>
              <a:rPr lang="es-MX" sz="2400" b="1" dirty="0">
                <a:latin typeface="Arial" panose="020B0604020202020204" pitchFamily="34" charset="0"/>
                <a:cs typeface="Arial" panose="020B0604020202020204" pitchFamily="34" charset="0"/>
              </a:rPr>
              <a:t>C.J.M. </a:t>
            </a:r>
            <a:r>
              <a:rPr lang="es-MX" sz="2400" dirty="0">
                <a:latin typeface="Arial" panose="020B0604020202020204" pitchFamily="34" charset="0"/>
                <a:cs typeface="Arial" panose="020B0604020202020204" pitchFamily="34" charset="0"/>
              </a:rPr>
              <a:t>en su cobertura al 100% del hogar, prestaciones de rehabilitación, transporte, acompañante permanente</a:t>
            </a:r>
            <a:endParaRPr lang="es-A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235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974BFE-1040-40AF-AFF6-FA75E357C959}"/>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Prestaciones</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85B8DE40-4569-4313-8A8F-FB59B1846AC9}"/>
              </a:ext>
            </a:extLst>
          </p:cNvPr>
          <p:cNvSpPr>
            <a:spLocks noGrp="1"/>
          </p:cNvSpPr>
          <p:nvPr>
            <p:ph idx="1"/>
          </p:nvPr>
        </p:nvSpPr>
        <p:spPr/>
        <p:txBody>
          <a:bodyPr>
            <a:normAutofit fontScale="92500" lnSpcReduction="10000"/>
          </a:bodyPr>
          <a:lstStyle/>
          <a:p>
            <a:endParaRPr lang="es-MX" dirty="0"/>
          </a:p>
          <a:p>
            <a:pPr algn="just"/>
            <a:r>
              <a:rPr lang="es-MX" sz="2600" dirty="0">
                <a:latin typeface="Arial" panose="020B0604020202020204" pitchFamily="34" charset="0"/>
                <a:cs typeface="Arial" panose="020B0604020202020204" pitchFamily="34" charset="0"/>
              </a:rPr>
              <a:t>y mediación de Clonazepam 0.5 mg x30 comprimidos, Quetiapina 25 mg x30 comprimidos, </a:t>
            </a:r>
            <a:r>
              <a:rPr lang="es-MX" sz="2600" dirty="0" err="1">
                <a:latin typeface="Arial" panose="020B0604020202020204" pitchFamily="34" charset="0"/>
                <a:cs typeface="Arial" panose="020B0604020202020204" pitchFamily="34" charset="0"/>
              </a:rPr>
              <a:t>Memotasona</a:t>
            </a:r>
            <a:r>
              <a:rPr lang="es-MX" sz="2600" dirty="0">
                <a:latin typeface="Arial" panose="020B0604020202020204" pitchFamily="34" charset="0"/>
                <a:cs typeface="Arial" panose="020B0604020202020204" pitchFamily="34" charset="0"/>
              </a:rPr>
              <a:t> </a:t>
            </a:r>
            <a:r>
              <a:rPr lang="es-MX" sz="2600" dirty="0" err="1">
                <a:latin typeface="Arial" panose="020B0604020202020204" pitchFamily="34" charset="0"/>
                <a:cs typeface="Arial" panose="020B0604020202020204" pitchFamily="34" charset="0"/>
              </a:rPr>
              <a:t>Fuorato</a:t>
            </a:r>
            <a:r>
              <a:rPr lang="es-MX" sz="2600" dirty="0">
                <a:latin typeface="Arial" panose="020B0604020202020204" pitchFamily="34" charset="0"/>
                <a:cs typeface="Arial" panose="020B0604020202020204" pitchFamily="34" charset="0"/>
              </a:rPr>
              <a:t> 0.1% x30 gr., </a:t>
            </a:r>
            <a:r>
              <a:rPr lang="es-MX" sz="2600" dirty="0" err="1">
                <a:latin typeface="Arial" panose="020B0604020202020204" pitchFamily="34" charset="0"/>
                <a:cs typeface="Arial" panose="020B0604020202020204" pitchFamily="34" charset="0"/>
              </a:rPr>
              <a:t>Amiodipina</a:t>
            </a:r>
            <a:r>
              <a:rPr lang="es-MX" sz="2600" dirty="0">
                <a:latin typeface="Arial" panose="020B0604020202020204" pitchFamily="34" charset="0"/>
                <a:cs typeface="Arial" panose="020B0604020202020204" pitchFamily="34" charset="0"/>
              </a:rPr>
              <a:t> 5 mg x30 comprimidos, Rosuvastatina 20mg x 30 comprimidos, Acido </a:t>
            </a:r>
            <a:r>
              <a:rPr lang="es-MX" sz="2600" dirty="0" err="1">
                <a:latin typeface="Arial" panose="020B0604020202020204" pitchFamily="34" charset="0"/>
                <a:cs typeface="Arial" panose="020B0604020202020204" pitchFamily="34" charset="0"/>
              </a:rPr>
              <a:t>Acetilsaliciuco</a:t>
            </a:r>
            <a:r>
              <a:rPr lang="es-MX" sz="2600" dirty="0">
                <a:latin typeface="Arial" panose="020B0604020202020204" pitchFamily="34" charset="0"/>
                <a:cs typeface="Arial" panose="020B0604020202020204" pitchFamily="34" charset="0"/>
              </a:rPr>
              <a:t> x 50 comprimidos, </a:t>
            </a:r>
            <a:r>
              <a:rPr lang="es-MX" sz="2600" dirty="0" err="1">
                <a:latin typeface="Arial" panose="020B0604020202020204" pitchFamily="34" charset="0"/>
                <a:cs typeface="Arial" panose="020B0604020202020204" pitchFamily="34" charset="0"/>
              </a:rPr>
              <a:t>Losartan</a:t>
            </a:r>
            <a:r>
              <a:rPr lang="es-MX" sz="2600" dirty="0">
                <a:latin typeface="Arial" panose="020B0604020202020204" pitchFamily="34" charset="0"/>
                <a:cs typeface="Arial" panose="020B0604020202020204" pitchFamily="34" charset="0"/>
              </a:rPr>
              <a:t> 50 mg x30 comprimidos. Pañales elásticos X G por 180 unidades y apósitos para incontinencia fuerte x 180 unidades, con más asistencia 24 horas. Implementación de silla de ruegas, prestación de rehabilitación y hogar, es decir internación en institución de tercer nivel que cuente con asistencia durante las 24 horas de personal de enfermería y asistentes, con control médico clínico y psiquiátrico periódico, Ello en la Institución -residencia Parque Leloir SA para Mayores-, sita en la calle De los Reseros nro. 980 de Parque Leloir, Ituzaingó, de esta Provincia de Buenos Aires</a:t>
            </a:r>
            <a:endParaRPr lang="es-AR"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509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214161-7AAD-4C01-BF8F-A425143C9C20}"/>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Apelación Cámara Sala 1 San Martin </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7E23189B-63FB-4EF8-AC0D-DEB9FFD30355}"/>
              </a:ext>
            </a:extLst>
          </p:cNvPr>
          <p:cNvSpPr>
            <a:spLocks noGrp="1"/>
          </p:cNvSpPr>
          <p:nvPr>
            <p:ph idx="1"/>
          </p:nvPr>
        </p:nvSpPr>
        <p:spPr/>
        <p:txBody>
          <a:bodyPr/>
          <a:lstStyle/>
          <a:p>
            <a:pPr algn="just"/>
            <a:r>
              <a:rPr lang="es-AR" dirty="0">
                <a:latin typeface="Arial" panose="020B0604020202020204" pitchFamily="34" charset="0"/>
                <a:cs typeface="Arial" panose="020B0604020202020204" pitchFamily="34" charset="0"/>
              </a:rPr>
              <a:t>CAMARA FEDERAL DE SAN MARTIN - SALA I Causa </a:t>
            </a:r>
            <a:r>
              <a:rPr lang="es-AR" dirty="0" err="1">
                <a:latin typeface="Arial" panose="020B0604020202020204" pitchFamily="34" charset="0"/>
                <a:cs typeface="Arial" panose="020B0604020202020204" pitchFamily="34" charset="0"/>
              </a:rPr>
              <a:t>N°</a:t>
            </a:r>
            <a:r>
              <a:rPr lang="es-AR" dirty="0">
                <a:latin typeface="Arial" panose="020B0604020202020204" pitchFamily="34" charset="0"/>
                <a:cs typeface="Arial" panose="020B0604020202020204" pitchFamily="34" charset="0"/>
              </a:rPr>
              <a:t> FSM 20709/2021/1/CA1, “Incidente </a:t>
            </a:r>
            <a:r>
              <a:rPr lang="es-AR" dirty="0" err="1">
                <a:latin typeface="Arial" panose="020B0604020202020204" pitchFamily="34" charset="0"/>
                <a:cs typeface="Arial" panose="020B0604020202020204" pitchFamily="34" charset="0"/>
              </a:rPr>
              <a:t>Nº</a:t>
            </a:r>
            <a:r>
              <a:rPr lang="es-AR" dirty="0">
                <a:latin typeface="Arial" panose="020B0604020202020204" pitchFamily="34" charset="0"/>
                <a:cs typeface="Arial" panose="020B0604020202020204" pitchFamily="34" charset="0"/>
              </a:rPr>
              <a:t> 1 - ACTOR: CALLIGO, JULIETA MARTHA DEMANDADO: INSTITUTO NACIONAL DE SERVICIOS SOCIALES PARA JUBILADOS Y PENSIONADOS (PAMI) s/INC APELACION” – Juzgado Federal en lo Civil, Comercial y Cont. </a:t>
            </a:r>
            <a:r>
              <a:rPr lang="es-AR" dirty="0" err="1">
                <a:latin typeface="Arial" panose="020B0604020202020204" pitchFamily="34" charset="0"/>
                <a:cs typeface="Arial" panose="020B0604020202020204" pitchFamily="34" charset="0"/>
              </a:rPr>
              <a:t>Admin</a:t>
            </a:r>
            <a:r>
              <a:rPr lang="es-AR" dirty="0">
                <a:latin typeface="Arial" panose="020B0604020202020204" pitchFamily="34" charset="0"/>
                <a:cs typeface="Arial" panose="020B0604020202020204" pitchFamily="34" charset="0"/>
              </a:rPr>
              <a:t>. </a:t>
            </a:r>
            <a:r>
              <a:rPr lang="es-AR" dirty="0" err="1">
                <a:latin typeface="Arial" panose="020B0604020202020204" pitchFamily="34" charset="0"/>
                <a:cs typeface="Arial" panose="020B0604020202020204" pitchFamily="34" charset="0"/>
              </a:rPr>
              <a:t>N°</a:t>
            </a:r>
            <a:r>
              <a:rPr lang="es-AR" dirty="0">
                <a:latin typeface="Arial" panose="020B0604020202020204" pitchFamily="34" charset="0"/>
                <a:cs typeface="Arial" panose="020B0604020202020204" pitchFamily="34" charset="0"/>
              </a:rPr>
              <a:t> 2 de San Martín, Secretaria </a:t>
            </a:r>
            <a:r>
              <a:rPr lang="es-AR" dirty="0" err="1">
                <a:latin typeface="Arial" panose="020B0604020202020204" pitchFamily="34" charset="0"/>
                <a:cs typeface="Arial" panose="020B0604020202020204" pitchFamily="34" charset="0"/>
              </a:rPr>
              <a:t>Nº</a:t>
            </a:r>
            <a:r>
              <a:rPr lang="es-AR" dirty="0">
                <a:latin typeface="Arial" panose="020B0604020202020204" pitchFamily="34" charset="0"/>
                <a:cs typeface="Arial" panose="020B0604020202020204" pitchFamily="34" charset="0"/>
              </a:rPr>
              <a:t> 2- CFASM, SALA I, SEC. CIVIL </a:t>
            </a:r>
            <a:r>
              <a:rPr lang="es-AR" dirty="0" err="1">
                <a:latin typeface="Arial" panose="020B0604020202020204" pitchFamily="34" charset="0"/>
                <a:cs typeface="Arial" panose="020B0604020202020204" pitchFamily="34" charset="0"/>
              </a:rPr>
              <a:t>N°</a:t>
            </a:r>
            <a:r>
              <a:rPr lang="es-AR" dirty="0">
                <a:latin typeface="Arial" panose="020B0604020202020204" pitchFamily="34" charset="0"/>
                <a:cs typeface="Arial" panose="020B0604020202020204" pitchFamily="34" charset="0"/>
              </a:rPr>
              <a:t> I –</a:t>
            </a:r>
          </a:p>
          <a:p>
            <a:pPr algn="ctr"/>
            <a:r>
              <a:rPr lang="es-MX" b="1" dirty="0">
                <a:solidFill>
                  <a:srgbClr val="0070C0"/>
                </a:solidFill>
                <a:latin typeface="Arial" panose="020B0604020202020204" pitchFamily="34" charset="0"/>
                <a:cs typeface="Arial" panose="020B0604020202020204" pitchFamily="34" charset="0"/>
              </a:rPr>
              <a:t>INTERLOCUTORIO ///Martín, 28 de diciembre de 2022. </a:t>
            </a:r>
          </a:p>
          <a:p>
            <a:pPr algn="ctr"/>
            <a:r>
              <a:rPr lang="es-MX" b="1" dirty="0">
                <a:solidFill>
                  <a:srgbClr val="FF0000"/>
                </a:solidFill>
                <a:latin typeface="Arial" panose="020B0604020202020204" pitchFamily="34" charset="0"/>
                <a:cs typeface="Arial" panose="020B0604020202020204" pitchFamily="34" charset="0"/>
              </a:rPr>
              <a:t>Confirma decisorio: Aun sin cumplir correctamente (astreintes y mediaciones) </a:t>
            </a:r>
            <a:endParaRPr lang="es-AR"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4905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520" y="260648"/>
            <a:ext cx="8520600" cy="810400"/>
          </a:xfrm>
        </p:spPr>
        <p:txBody>
          <a:bodyPr/>
          <a:lstStyle/>
          <a:p>
            <a:r>
              <a:rPr lang="es-AR" sz="1800" b="1" u="sng" dirty="0">
                <a:solidFill>
                  <a:srgbClr val="0070C0"/>
                </a:solidFill>
                <a:latin typeface="Arial" panose="020B0604020202020204" pitchFamily="34" charset="0"/>
                <a:cs typeface="Arial" panose="020B0604020202020204" pitchFamily="34" charset="0"/>
              </a:rPr>
              <a:t>L. R. B. en representación de su hijo vs. Instituto Nacional de Servicios Sociales para Jubilados y Pensionados </a:t>
            </a:r>
            <a:r>
              <a:rPr lang="es-AR" sz="1800" b="1" u="sng" dirty="0" err="1">
                <a:solidFill>
                  <a:srgbClr val="0070C0"/>
                </a:solidFill>
                <a:latin typeface="Arial" panose="020B0604020202020204" pitchFamily="34" charset="0"/>
                <a:cs typeface="Arial" panose="020B0604020202020204" pitchFamily="34" charset="0"/>
              </a:rPr>
              <a:t>Cám</a:t>
            </a:r>
            <a:r>
              <a:rPr lang="es-AR" sz="1800" b="1" u="sng" dirty="0">
                <a:solidFill>
                  <a:srgbClr val="0070C0"/>
                </a:solidFill>
                <a:latin typeface="Arial" panose="020B0604020202020204" pitchFamily="34" charset="0"/>
                <a:cs typeface="Arial" panose="020B0604020202020204" pitchFamily="34" charset="0"/>
              </a:rPr>
              <a:t>. Fed. </a:t>
            </a:r>
            <a:r>
              <a:rPr lang="es-AR" sz="1800" b="1" u="sng" dirty="0" err="1">
                <a:solidFill>
                  <a:srgbClr val="0070C0"/>
                </a:solidFill>
                <a:latin typeface="Arial" panose="020B0604020202020204" pitchFamily="34" charset="0"/>
                <a:cs typeface="Arial" panose="020B0604020202020204" pitchFamily="34" charset="0"/>
              </a:rPr>
              <a:t>Apel</a:t>
            </a:r>
            <a:r>
              <a:rPr lang="es-AR" sz="1800" b="1" u="sng" dirty="0">
                <a:solidFill>
                  <a:srgbClr val="0070C0"/>
                </a:solidFill>
                <a:latin typeface="Arial" panose="020B0604020202020204" pitchFamily="34" charset="0"/>
                <a:cs typeface="Arial" panose="020B0604020202020204" pitchFamily="34" charset="0"/>
              </a:rPr>
              <a:t>. Sala A, Córdoba; 22/08/2019</a:t>
            </a:r>
            <a:endParaRPr lang="es-AR" sz="2000" dirty="0">
              <a:solidFill>
                <a:srgbClr val="0070C0"/>
              </a:solidFill>
              <a:latin typeface="Arial" panose="020B0604020202020204" pitchFamily="34" charset="0"/>
              <a:cs typeface="Arial" panose="020B0604020202020204" pitchFamily="34" charset="0"/>
            </a:endParaRPr>
          </a:p>
        </p:txBody>
      </p:sp>
      <p:sp>
        <p:nvSpPr>
          <p:cNvPr id="3" name="2 Marcador de texto"/>
          <p:cNvSpPr>
            <a:spLocks noGrp="1"/>
          </p:cNvSpPr>
          <p:nvPr>
            <p:ph type="body" idx="1"/>
          </p:nvPr>
        </p:nvSpPr>
        <p:spPr/>
        <p:txBody>
          <a:bodyPr/>
          <a:lstStyle/>
          <a:p>
            <a:pPr algn="just"/>
            <a:r>
              <a:rPr lang="es-AR" sz="2400" dirty="0">
                <a:latin typeface="Arial" panose="020B0604020202020204" pitchFamily="34" charset="0"/>
                <a:cs typeface="Arial" panose="020B0604020202020204" pitchFamily="34" charset="0"/>
              </a:rPr>
              <a:t>Corresponde confirmar la sentencia que hizo lugar a la acción de amparo entablada y que, consolidando lo ordenado cautelarmente, ordenó a la demandada afiliar al hijo con discapacidad de la </a:t>
            </a:r>
            <a:r>
              <a:rPr lang="es-AR" sz="2400" dirty="0" err="1">
                <a:latin typeface="Arial" panose="020B0604020202020204" pitchFamily="34" charset="0"/>
                <a:cs typeface="Arial" panose="020B0604020202020204" pitchFamily="34" charset="0"/>
              </a:rPr>
              <a:t>amparista</a:t>
            </a:r>
            <a:r>
              <a:rPr lang="es-AR" sz="2400" dirty="0">
                <a:latin typeface="Arial" panose="020B0604020202020204" pitchFamily="34" charset="0"/>
                <a:cs typeface="Arial" panose="020B0604020202020204" pitchFamily="34" charset="0"/>
              </a:rPr>
              <a:t>, quien goza del beneficio de una pensión no contributiva.</a:t>
            </a:r>
          </a:p>
          <a:p>
            <a:pPr algn="just"/>
            <a:r>
              <a:rPr lang="es-AR" sz="2400" dirty="0">
                <a:latin typeface="Arial" panose="020B0604020202020204" pitchFamily="34" charset="0"/>
                <a:cs typeface="Arial" panose="020B0604020202020204" pitchFamily="34" charset="0"/>
              </a:rPr>
              <a:t> El joven es titular de esa pensión desde el año 1994, que al momento de serle otorgada se le asignó como obra social el PAMI, reteniéndosele el 3 % de sus haberes en concepto de aporte a esa obra social.</a:t>
            </a:r>
          </a:p>
        </p:txBody>
      </p:sp>
    </p:spTree>
    <p:extLst>
      <p:ext uri="{BB962C8B-B14F-4D97-AF65-F5344CB8AC3E}">
        <p14:creationId xmlns:p14="http://schemas.microsoft.com/office/powerpoint/2010/main" val="1395354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A4888E-88F9-4CBB-B8F3-565AF3920037}"/>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Ley 6.982 (IOMA)</a:t>
            </a:r>
            <a:br>
              <a:rPr lang="es-MX" b="1" dirty="0">
                <a:solidFill>
                  <a:srgbClr val="FF0000"/>
                </a:solidFill>
                <a:latin typeface="Arial" panose="020B0604020202020204" pitchFamily="34" charset="0"/>
                <a:cs typeface="Arial" panose="020B0604020202020204" pitchFamily="34" charset="0"/>
              </a:rPr>
            </a:br>
            <a:r>
              <a:rPr lang="es-MX" sz="2400" b="1" dirty="0">
                <a:latin typeface="Arial" panose="020B0604020202020204" pitchFamily="34" charset="0"/>
                <a:cs typeface="Arial" panose="020B0604020202020204" pitchFamily="34" charset="0"/>
              </a:rPr>
              <a:t>(19 de marzo de 1987)</a:t>
            </a:r>
            <a:endParaRPr lang="es-AR" sz="2400" b="1" dirty="0">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D6C0B69F-D481-4C90-A3CF-A408CCD4E353}"/>
              </a:ext>
            </a:extLst>
          </p:cNvPr>
          <p:cNvSpPr>
            <a:spLocks noGrp="1"/>
          </p:cNvSpPr>
          <p:nvPr>
            <p:ph idx="1"/>
          </p:nvPr>
        </p:nvSpPr>
        <p:spPr/>
        <p:txBody>
          <a:bodyPr/>
          <a:lstStyle/>
          <a:p>
            <a:endParaRPr lang="es-MX" dirty="0"/>
          </a:p>
          <a:p>
            <a:pPr algn="ctr"/>
            <a:r>
              <a:rPr lang="es-MX" b="1" dirty="0">
                <a:latin typeface="Arial" panose="020B0604020202020204" pitchFamily="34" charset="0"/>
                <a:cs typeface="Arial" panose="020B0604020202020204" pitchFamily="34" charset="0"/>
              </a:rPr>
              <a:t>Instituto Obra Medico Asistencial </a:t>
            </a:r>
          </a:p>
          <a:p>
            <a:pPr algn="ctr"/>
            <a:endParaRPr lang="es-MX" b="1"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Es una entidad autárquica</a:t>
            </a:r>
          </a:p>
          <a:p>
            <a:pPr algn="just"/>
            <a:r>
              <a:rPr lang="es-MX" dirty="0">
                <a:latin typeface="Arial" panose="020B0604020202020204" pitchFamily="34" charset="0"/>
                <a:cs typeface="Arial" panose="020B0604020202020204" pitchFamily="34" charset="0"/>
              </a:rPr>
              <a:t>Puede actuar en forma publica y privada</a:t>
            </a:r>
          </a:p>
          <a:p>
            <a:pPr algn="just"/>
            <a:r>
              <a:rPr lang="es-MX" dirty="0">
                <a:latin typeface="Arial" panose="020B0604020202020204" pitchFamily="34" charset="0"/>
                <a:cs typeface="Arial" panose="020B0604020202020204" pitchFamily="34" charset="0"/>
              </a:rPr>
              <a:t>Ámbito de aplicación es la Provincia de Buenos Aires</a:t>
            </a:r>
          </a:p>
          <a:p>
            <a:pPr algn="just"/>
            <a:r>
              <a:rPr lang="es-MX" dirty="0">
                <a:latin typeface="Arial" panose="020B0604020202020204" pitchFamily="34" charset="0"/>
                <a:cs typeface="Arial" panose="020B0604020202020204" pitchFamily="34" charset="0"/>
              </a:rPr>
              <a:t>Sistema sanitario asistencial</a:t>
            </a:r>
          </a:p>
          <a:p>
            <a:pPr algn="just"/>
            <a:r>
              <a:rPr lang="es-MX" dirty="0">
                <a:latin typeface="Arial" panose="020B0604020202020204" pitchFamily="34" charset="0"/>
                <a:cs typeface="Arial" panose="020B0604020202020204" pitchFamily="34" charset="0"/>
              </a:rPr>
              <a:t>Obra social abierta y arancelada</a:t>
            </a:r>
          </a:p>
          <a:p>
            <a:pPr marL="0" indent="0" algn="just">
              <a:buNone/>
            </a:pPr>
            <a:endParaRPr lang="es-AR"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945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7568" y="620689"/>
            <a:ext cx="7772400" cy="1470025"/>
          </a:xfrm>
        </p:spPr>
        <p:txBody>
          <a:bodyPr>
            <a:normAutofit fontScale="90000"/>
          </a:bodyPr>
          <a:lstStyle/>
          <a:p>
            <a:br>
              <a:rPr lang="es-AR" b="1" dirty="0">
                <a:latin typeface="Arial" panose="020B0604020202020204" pitchFamily="34" charset="0"/>
                <a:cs typeface="Arial" panose="020B0604020202020204" pitchFamily="34" charset="0"/>
              </a:rPr>
            </a:br>
            <a:br>
              <a:rPr lang="es-AR" b="1" dirty="0">
                <a:latin typeface="Arial" panose="020B0604020202020204" pitchFamily="34" charset="0"/>
                <a:cs typeface="Arial" panose="020B0604020202020204" pitchFamily="34" charset="0"/>
              </a:rPr>
            </a:br>
            <a:r>
              <a:rPr lang="es-AR" sz="4900" b="1" dirty="0">
                <a:latin typeface="Arial" panose="020B0604020202020204" pitchFamily="34" charset="0"/>
                <a:cs typeface="Arial" panose="020B0604020202020204" pitchFamily="34" charset="0"/>
              </a:rPr>
              <a:t>ENTES PROVEEDORES DE SALUD</a:t>
            </a:r>
          </a:p>
        </p:txBody>
      </p:sp>
      <p:sp>
        <p:nvSpPr>
          <p:cNvPr id="3" name="2 Subtítulo"/>
          <p:cNvSpPr>
            <a:spLocks noGrp="1"/>
          </p:cNvSpPr>
          <p:nvPr>
            <p:ph type="subTitle" idx="1"/>
          </p:nvPr>
        </p:nvSpPr>
        <p:spPr>
          <a:xfrm>
            <a:off x="2783632" y="2132856"/>
            <a:ext cx="6832848" cy="3960440"/>
          </a:xfrm>
        </p:spPr>
        <p:txBody>
          <a:bodyPr>
            <a:normAutofit/>
          </a:bodyPr>
          <a:lstStyle/>
          <a:p>
            <a:r>
              <a:rPr lang="es-ES" dirty="0">
                <a:solidFill>
                  <a:schemeClr val="tx1"/>
                </a:solidFill>
                <a:latin typeface="Arial" panose="020B0604020202020204" pitchFamily="34" charset="0"/>
                <a:cs typeface="Arial" panose="020B0604020202020204" pitchFamily="34" charset="0"/>
              </a:rPr>
              <a:t>Los servicios o entes de salud están caracterizados en nuestro país por su extrema fragmentación, segmentación y desarticulación. </a:t>
            </a:r>
          </a:p>
          <a:p>
            <a:r>
              <a:rPr lang="es-ES" dirty="0">
                <a:solidFill>
                  <a:schemeClr val="tx1"/>
                </a:solidFill>
                <a:latin typeface="Arial" panose="020B0604020202020204" pitchFamily="34" charset="0"/>
                <a:cs typeface="Arial" panose="020B0604020202020204" pitchFamily="34" charset="0"/>
              </a:rPr>
              <a:t>Decimos que existe fragmentación porque el sistema está dividido en tres subsectores </a:t>
            </a:r>
          </a:p>
          <a:p>
            <a:endParaRPr lang="es-ES" b="1" dirty="0">
              <a:solidFill>
                <a:srgbClr val="FF0000"/>
              </a:solidFill>
              <a:latin typeface="Arial" panose="020B0604020202020204" pitchFamily="34" charset="0"/>
              <a:cs typeface="Arial" panose="020B0604020202020204" pitchFamily="34" charset="0"/>
            </a:endParaRPr>
          </a:p>
          <a:p>
            <a:r>
              <a:rPr lang="es-ES" b="1" dirty="0">
                <a:solidFill>
                  <a:srgbClr val="FF0000"/>
                </a:solidFill>
                <a:latin typeface="Arial" panose="020B0604020202020204" pitchFamily="34" charset="0"/>
                <a:cs typeface="Arial" panose="020B0604020202020204" pitchFamily="34" charset="0"/>
              </a:rPr>
              <a:t> Subsector Público</a:t>
            </a:r>
          </a:p>
          <a:p>
            <a:r>
              <a:rPr lang="es-ES" b="1" dirty="0">
                <a:solidFill>
                  <a:srgbClr val="FF0000"/>
                </a:solidFill>
                <a:latin typeface="Arial" panose="020B0604020202020204" pitchFamily="34" charset="0"/>
                <a:cs typeface="Arial" panose="020B0604020202020204" pitchFamily="34" charset="0"/>
              </a:rPr>
              <a:t> Obras Sociales </a:t>
            </a:r>
          </a:p>
          <a:p>
            <a:r>
              <a:rPr lang="es-ES" b="1" dirty="0">
                <a:solidFill>
                  <a:srgbClr val="FF0000"/>
                </a:solidFill>
                <a:latin typeface="Arial" panose="020B0604020202020204" pitchFamily="34" charset="0"/>
                <a:cs typeface="Arial" panose="020B0604020202020204" pitchFamily="34" charset="0"/>
              </a:rPr>
              <a:t>Medicina Privada</a:t>
            </a:r>
            <a:endParaRPr lang="es-AR"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1835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F6755B-8082-436F-8806-66CD15EF9E71}"/>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JURISDICCION COMPETENTE</a:t>
            </a:r>
            <a:endParaRPr lang="es-AR" dirty="0"/>
          </a:p>
        </p:txBody>
      </p:sp>
      <p:sp>
        <p:nvSpPr>
          <p:cNvPr id="3" name="Marcador de contenido 2">
            <a:extLst>
              <a:ext uri="{FF2B5EF4-FFF2-40B4-BE49-F238E27FC236}">
                <a16:creationId xmlns:a16="http://schemas.microsoft.com/office/drawing/2014/main" id="{50493145-61F3-4ACA-955F-715378F68FF9}"/>
              </a:ext>
            </a:extLst>
          </p:cNvPr>
          <p:cNvSpPr>
            <a:spLocks noGrp="1"/>
          </p:cNvSpPr>
          <p:nvPr>
            <p:ph idx="1"/>
          </p:nvPr>
        </p:nvSpPr>
        <p:spPr/>
        <p:txBody>
          <a:bodyPr>
            <a:normAutofit fontScale="92500"/>
          </a:bodyPr>
          <a:lstStyle/>
          <a:p>
            <a:pPr algn="just"/>
            <a:r>
              <a:rPr lang="es-MX" dirty="0">
                <a:latin typeface="Arial" panose="020B0604020202020204" pitchFamily="34" charset="0"/>
                <a:cs typeface="Arial" panose="020B0604020202020204" pitchFamily="34" charset="0"/>
              </a:rPr>
              <a:t>Corresponderá exclusivamente de la Jurisdicción Provincial</a:t>
            </a:r>
          </a:p>
          <a:p>
            <a:pPr algn="just"/>
            <a:endParaRPr lang="es-MX" dirty="0">
              <a:latin typeface="Arial" panose="020B0604020202020204" pitchFamily="34" charset="0"/>
              <a:cs typeface="Arial" panose="020B0604020202020204" pitchFamily="34" charset="0"/>
            </a:endParaRPr>
          </a:p>
          <a:p>
            <a:pPr algn="just"/>
            <a:r>
              <a:rPr lang="es-AR" b="1" dirty="0">
                <a:solidFill>
                  <a:srgbClr val="0070C0"/>
                </a:solidFill>
                <a:latin typeface="Arial" panose="020B0604020202020204" pitchFamily="34" charset="0"/>
                <a:cs typeface="Arial" panose="020B0604020202020204" pitchFamily="34" charset="0"/>
              </a:rPr>
              <a:t> </a:t>
            </a:r>
            <a:r>
              <a:rPr lang="es-AR" b="1" dirty="0" err="1">
                <a:solidFill>
                  <a:srgbClr val="0070C0"/>
                </a:solidFill>
                <a:latin typeface="Arial" panose="020B0604020202020204" pitchFamily="34" charset="0"/>
                <a:cs typeface="Arial" panose="020B0604020202020204" pitchFamily="34" charset="0"/>
              </a:rPr>
              <a:t>Monfazani</a:t>
            </a:r>
            <a:r>
              <a:rPr lang="es-AR" b="1" dirty="0">
                <a:solidFill>
                  <a:srgbClr val="0070C0"/>
                </a:solidFill>
                <a:latin typeface="Arial" panose="020B0604020202020204" pitchFamily="34" charset="0"/>
                <a:cs typeface="Arial" panose="020B0604020202020204" pitchFamily="34" charset="0"/>
              </a:rPr>
              <a:t> José </a:t>
            </a:r>
            <a:r>
              <a:rPr lang="es-AR" b="1" dirty="0" err="1">
                <a:solidFill>
                  <a:srgbClr val="0070C0"/>
                </a:solidFill>
                <a:latin typeface="Arial" panose="020B0604020202020204" pitchFamily="34" charset="0"/>
                <a:cs typeface="Arial" panose="020B0604020202020204" pitchFamily="34" charset="0"/>
              </a:rPr>
              <a:t>Anibal</a:t>
            </a:r>
            <a:r>
              <a:rPr lang="es-AR" b="1" dirty="0">
                <a:solidFill>
                  <a:srgbClr val="0070C0"/>
                </a:solidFill>
                <a:latin typeface="Arial" panose="020B0604020202020204" pitchFamily="34" charset="0"/>
                <a:cs typeface="Arial" panose="020B0604020202020204" pitchFamily="34" charset="0"/>
              </a:rPr>
              <a:t> c/ IOMA s/ AMPARO </a:t>
            </a:r>
          </a:p>
          <a:p>
            <a:pPr algn="just"/>
            <a:endParaRPr lang="es-AR" dirty="0">
              <a:latin typeface="Arial" panose="020B0604020202020204" pitchFamily="34" charset="0"/>
              <a:cs typeface="Arial" panose="020B0604020202020204" pitchFamily="34" charset="0"/>
            </a:endParaRPr>
          </a:p>
          <a:p>
            <a:pPr algn="just"/>
            <a:r>
              <a:rPr lang="es-AR" dirty="0">
                <a:latin typeface="Arial" panose="020B0604020202020204" pitchFamily="34" charset="0"/>
                <a:cs typeface="Arial" panose="020B0604020202020204" pitchFamily="34" charset="0"/>
              </a:rPr>
              <a:t>Juzgado en Primera Instancia del fuero de Familia Nº1 del Departamento Judicial Lomas de Zamora –sede Lanús-, sito en la calle Pichincha Nº55 de Lanús, en los autos caratulados “MONFAZANI JOSÉ ANIBAL c/IOMA (INSTITUO DE OBRA MÉDICA ASISTENCIAL) s/AMPARO”, Expediente </a:t>
            </a:r>
            <a:r>
              <a:rPr lang="es-AR" dirty="0" err="1">
                <a:latin typeface="Arial" panose="020B0604020202020204" pitchFamily="34" charset="0"/>
                <a:cs typeface="Arial" panose="020B0604020202020204" pitchFamily="34" charset="0"/>
              </a:rPr>
              <a:t>Nº</a:t>
            </a:r>
            <a:r>
              <a:rPr lang="es-AR" dirty="0">
                <a:latin typeface="Arial" panose="020B0604020202020204" pitchFamily="34" charset="0"/>
                <a:cs typeface="Arial" panose="020B0604020202020204" pitchFamily="34" charset="0"/>
              </a:rPr>
              <a:t> LN19749/2017 </a:t>
            </a:r>
          </a:p>
          <a:p>
            <a:r>
              <a:rPr lang="es-MX" dirty="0">
                <a:latin typeface="Arial" panose="020B0604020202020204" pitchFamily="34" charset="0"/>
                <a:cs typeface="Arial" panose="020B0604020202020204" pitchFamily="34" charset="0"/>
              </a:rPr>
              <a:t>  En este caso el marido era su representante</a:t>
            </a:r>
          </a:p>
          <a:p>
            <a:endParaRPr lang="es-MX" dirty="0">
              <a:latin typeface="Arial" panose="020B0604020202020204" pitchFamily="34" charset="0"/>
              <a:cs typeface="Arial" panose="020B0604020202020204" pitchFamily="34" charset="0"/>
            </a:endParaRPr>
          </a:p>
          <a:p>
            <a:endParaRPr lang="es-AR" dirty="0"/>
          </a:p>
        </p:txBody>
      </p:sp>
    </p:spTree>
    <p:extLst>
      <p:ext uri="{BB962C8B-B14F-4D97-AF65-F5344CB8AC3E}">
        <p14:creationId xmlns:p14="http://schemas.microsoft.com/office/powerpoint/2010/main" val="2157250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099A87-7F4A-42A1-9179-E97947E10F83}"/>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MEDIDA CAUTELAR</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93D65FD7-31A6-47E1-8864-6E21A25AEE6D}"/>
              </a:ext>
            </a:extLst>
          </p:cNvPr>
          <p:cNvSpPr>
            <a:spLocks noGrp="1"/>
          </p:cNvSpPr>
          <p:nvPr>
            <p:ph idx="1"/>
          </p:nvPr>
        </p:nvSpPr>
        <p:spPr/>
        <p:txBody>
          <a:bodyPr>
            <a:normAutofit fontScale="92500" lnSpcReduction="10000"/>
          </a:bodyPr>
          <a:lstStyle/>
          <a:p>
            <a:pPr algn="just"/>
            <a:r>
              <a:rPr lang="es-AR" dirty="0">
                <a:latin typeface="Arial" panose="020B0604020202020204" pitchFamily="34" charset="0"/>
                <a:cs typeface="Arial" panose="020B0604020202020204" pitchFamily="34" charset="0"/>
              </a:rPr>
              <a:t>RESUELVO: 1) Hacer lugar a la medida </a:t>
            </a:r>
            <a:r>
              <a:rPr lang="es-AR" b="1" dirty="0">
                <a:solidFill>
                  <a:srgbClr val="FF0000"/>
                </a:solidFill>
                <a:latin typeface="Arial" panose="020B0604020202020204" pitchFamily="34" charset="0"/>
                <a:cs typeface="Arial" panose="020B0604020202020204" pitchFamily="34" charset="0"/>
              </a:rPr>
              <a:t>cautelar solicitada y en consecuencia disponer que la demandada instituto de obra médica asistencial, IOM, en el plazo de 48hs de notificada la presente resolución,</a:t>
            </a:r>
            <a:r>
              <a:rPr lang="es-AR" dirty="0">
                <a:latin typeface="Arial" panose="020B0604020202020204" pitchFamily="34" charset="0"/>
                <a:cs typeface="Arial" panose="020B0604020202020204" pitchFamily="34" charset="0"/>
              </a:rPr>
              <a:t> proceda a cubrir íntegramente a la Sra. Margarita Francisca Bustinza el gasto por geriátrico que demanda la internación de la misma en el hogar “</a:t>
            </a:r>
            <a:r>
              <a:rPr lang="es-AR" dirty="0" err="1">
                <a:latin typeface="Arial" panose="020B0604020202020204" pitchFamily="34" charset="0"/>
                <a:cs typeface="Arial" panose="020B0604020202020204" pitchFamily="34" charset="0"/>
              </a:rPr>
              <a:t>Daig</a:t>
            </a:r>
            <a:r>
              <a:rPr lang="es-AR" dirty="0">
                <a:latin typeface="Arial" panose="020B0604020202020204" pitchFamily="34" charset="0"/>
                <a:cs typeface="Arial" panose="020B0604020202020204" pitchFamily="34" charset="0"/>
              </a:rPr>
              <a:t> SRL”, ubicado en la calle Máximo Paz Nº1060 del partido de Lanús, hasta tanto finalice su estadía en dicho lugar (art.9 ley 13928, conf.14192, Arts.36 inc.8, 38, 43 y </a:t>
            </a:r>
            <a:r>
              <a:rPr lang="es-AR" dirty="0" err="1">
                <a:latin typeface="Arial" panose="020B0604020202020204" pitchFamily="34" charset="0"/>
                <a:cs typeface="Arial" panose="020B0604020202020204" pitchFamily="34" charset="0"/>
              </a:rPr>
              <a:t>cc</a:t>
            </a:r>
            <a:r>
              <a:rPr lang="es-AR" dirty="0">
                <a:latin typeface="Arial" panose="020B0604020202020204" pitchFamily="34" charset="0"/>
                <a:cs typeface="Arial" panose="020B0604020202020204" pitchFamily="34" charset="0"/>
              </a:rPr>
              <a:t> de la Const. </a:t>
            </a:r>
            <a:r>
              <a:rPr lang="es-AR" dirty="0" err="1">
                <a:latin typeface="Arial" panose="020B0604020202020204" pitchFamily="34" charset="0"/>
                <a:cs typeface="Arial" panose="020B0604020202020204" pitchFamily="34" charset="0"/>
              </a:rPr>
              <a:t>Pcial</a:t>
            </a:r>
            <a:r>
              <a:rPr lang="es-AR" dirty="0">
                <a:latin typeface="Arial" panose="020B0604020202020204" pitchFamily="34" charset="0"/>
                <a:cs typeface="Arial" panose="020B0604020202020204" pitchFamily="34" charset="0"/>
              </a:rPr>
              <a:t>. Art.6 de la Declaración de Universal de los DH; art.4, 19 y </a:t>
            </a:r>
            <a:r>
              <a:rPr lang="es-AR" dirty="0" err="1">
                <a:latin typeface="Arial" panose="020B0604020202020204" pitchFamily="34" charset="0"/>
                <a:cs typeface="Arial" panose="020B0604020202020204" pitchFamily="34" charset="0"/>
              </a:rPr>
              <a:t>cc</a:t>
            </a:r>
            <a:r>
              <a:rPr lang="es-AR" dirty="0">
                <a:latin typeface="Arial" panose="020B0604020202020204" pitchFamily="34" charset="0"/>
                <a:cs typeface="Arial" panose="020B0604020202020204" pitchFamily="34" charset="0"/>
              </a:rPr>
              <a:t> de la ley 10.592 y sus mod. </a:t>
            </a:r>
            <a:r>
              <a:rPr lang="es-AR" dirty="0" err="1">
                <a:latin typeface="Arial" panose="020B0604020202020204" pitchFamily="34" charset="0"/>
                <a:cs typeface="Arial" panose="020B0604020202020204" pitchFamily="34" charset="0"/>
              </a:rPr>
              <a:t>Arts</a:t>
            </a:r>
            <a:r>
              <a:rPr lang="es-AR" dirty="0">
                <a:latin typeface="Arial" panose="020B0604020202020204" pitchFamily="34" charset="0"/>
                <a:cs typeface="Arial" panose="020B0604020202020204" pitchFamily="34" charset="0"/>
              </a:rPr>
              <a:t>, 1, 6, 9, 15, 18, 34, 39 y </a:t>
            </a:r>
            <a:r>
              <a:rPr lang="es-AR" dirty="0" err="1">
                <a:latin typeface="Arial" panose="020B0604020202020204" pitchFamily="34" charset="0"/>
                <a:cs typeface="Arial" panose="020B0604020202020204" pitchFamily="34" charset="0"/>
              </a:rPr>
              <a:t>cc</a:t>
            </a:r>
            <a:r>
              <a:rPr lang="es-AR" dirty="0">
                <a:latin typeface="Arial" panose="020B0604020202020204" pitchFamily="34" charset="0"/>
                <a:cs typeface="Arial" panose="020B0604020202020204" pitchFamily="34" charset="0"/>
              </a:rPr>
              <a:t> de la ley 24.091, 34, 36, 232, 375, 384 y su </a:t>
            </a:r>
            <a:r>
              <a:rPr lang="es-AR" dirty="0" err="1">
                <a:latin typeface="Arial" panose="020B0604020202020204" pitchFamily="34" charset="0"/>
                <a:cs typeface="Arial" panose="020B0604020202020204" pitchFamily="34" charset="0"/>
              </a:rPr>
              <a:t>doct</a:t>
            </a:r>
            <a:r>
              <a:rPr lang="es-AR" dirty="0">
                <a:latin typeface="Arial" panose="020B0604020202020204" pitchFamily="34" charset="0"/>
                <a:cs typeface="Arial" panose="020B0604020202020204" pitchFamily="34" charset="0"/>
              </a:rPr>
              <a:t>, Código Procesal), a cuyo </a:t>
            </a:r>
            <a:r>
              <a:rPr lang="es-AR" dirty="0" err="1">
                <a:latin typeface="Arial" panose="020B0604020202020204" pitchFamily="34" charset="0"/>
                <a:cs typeface="Arial" panose="020B0604020202020204" pitchFamily="34" charset="0"/>
              </a:rPr>
              <a:t>fín</a:t>
            </a:r>
            <a:r>
              <a:rPr lang="es-AR" dirty="0">
                <a:latin typeface="Arial" panose="020B0604020202020204" pitchFamily="34" charset="0"/>
                <a:cs typeface="Arial" panose="020B0604020202020204" pitchFamily="34" charset="0"/>
              </a:rPr>
              <a:t> líbrese oficio por Secretaría. Fdo.: Dr. Enrique Quiroga. Juez PDS”.</a:t>
            </a:r>
          </a:p>
          <a:p>
            <a:endParaRPr lang="es-AR" dirty="0"/>
          </a:p>
        </p:txBody>
      </p:sp>
    </p:spTree>
    <p:extLst>
      <p:ext uri="{BB962C8B-B14F-4D97-AF65-F5344CB8AC3E}">
        <p14:creationId xmlns:p14="http://schemas.microsoft.com/office/powerpoint/2010/main" val="4164072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C01596-E9DA-43C0-AE71-48ABD3977950}"/>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INCUMPLIMIENTO DE LA MEDIDA</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DDE63313-4F6B-48E1-A814-A2B53A6152CC}"/>
              </a:ext>
            </a:extLst>
          </p:cNvPr>
          <p:cNvSpPr>
            <a:spLocks noGrp="1"/>
          </p:cNvSpPr>
          <p:nvPr>
            <p:ph idx="1"/>
          </p:nvPr>
        </p:nvSpPr>
        <p:spPr/>
        <p:txBody>
          <a:bodyPr/>
          <a:lstStyle/>
          <a:p>
            <a:endParaRPr lang="es-MX" dirty="0"/>
          </a:p>
          <a:p>
            <a:r>
              <a:rPr lang="es-MX" dirty="0">
                <a:latin typeface="Arial" panose="020B0604020202020204" pitchFamily="34" charset="0"/>
                <a:cs typeface="Arial" panose="020B0604020202020204" pitchFamily="34" charset="0"/>
              </a:rPr>
              <a:t>S</a:t>
            </a:r>
            <a:r>
              <a:rPr lang="es-AR" dirty="0">
                <a:latin typeface="Arial" panose="020B0604020202020204" pitchFamily="34" charset="0"/>
                <a:cs typeface="Arial" panose="020B0604020202020204" pitchFamily="34" charset="0"/>
              </a:rPr>
              <a:t>e interpuso en el mismo amparo el cobro de sumas de dinero y se procedió al recupero de lo erogado por el actor.</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AR"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endParaRPr lang="es-A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3699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dirty="0">
                <a:solidFill>
                  <a:srgbClr val="0070C0"/>
                </a:solidFill>
                <a:latin typeface="Arial" panose="020B0604020202020204" pitchFamily="34" charset="0"/>
                <a:cs typeface="Arial" panose="020B0604020202020204" pitchFamily="34" charset="0"/>
              </a:rPr>
              <a:t>IOMA</a:t>
            </a:r>
          </a:p>
        </p:txBody>
      </p:sp>
      <p:sp>
        <p:nvSpPr>
          <p:cNvPr id="3" name="2 Marcador de texto"/>
          <p:cNvSpPr>
            <a:spLocks noGrp="1"/>
          </p:cNvSpPr>
          <p:nvPr>
            <p:ph type="body" idx="1"/>
          </p:nvPr>
        </p:nvSpPr>
        <p:spPr/>
        <p:txBody>
          <a:bodyPr/>
          <a:lstStyle/>
          <a:p>
            <a:pPr algn="just"/>
            <a:r>
              <a:rPr lang="es-AR" dirty="0">
                <a:latin typeface="Arial" panose="020B0604020202020204" pitchFamily="34" charset="0"/>
                <a:cs typeface="Arial" panose="020B0604020202020204" pitchFamily="34" charset="0"/>
              </a:rPr>
              <a:t>A PESAR DE TENER SENTENCIA FIRMA EN CUANTO A LA MEDIDA CAUTELAR EL TEMA SE RESOLVIO DE MANERA ADMINSITRATIVA DEBIDO A LA RETICENCIA EN EL CUMPLIMEINTO Y DEL PEDIDO DE ASTREINTRES</a:t>
            </a:r>
          </a:p>
        </p:txBody>
      </p:sp>
    </p:spTree>
    <p:extLst>
      <p:ext uri="{BB962C8B-B14F-4D97-AF65-F5344CB8AC3E}">
        <p14:creationId xmlns:p14="http://schemas.microsoft.com/office/powerpoint/2010/main" val="2480951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2000" b="1" dirty="0">
                <a:solidFill>
                  <a:srgbClr val="0070C0"/>
                </a:solidFill>
                <a:latin typeface="Arial" panose="020B0604020202020204" pitchFamily="34" charset="0"/>
                <a:cs typeface="Arial" panose="020B0604020202020204" pitchFamily="34" charset="0"/>
              </a:rPr>
              <a:t>Fischer, Mirta Haydee y otro/a vs. Instituto de Obra Médico Asistencial (IOMA) s. Amparo /// </a:t>
            </a:r>
            <a:r>
              <a:rPr lang="es-AR" sz="2000" b="1" dirty="0" err="1">
                <a:solidFill>
                  <a:srgbClr val="0070C0"/>
                </a:solidFill>
                <a:latin typeface="Arial" panose="020B0604020202020204" pitchFamily="34" charset="0"/>
                <a:cs typeface="Arial" panose="020B0604020202020204" pitchFamily="34" charset="0"/>
              </a:rPr>
              <a:t>Trib</a:t>
            </a:r>
            <a:r>
              <a:rPr lang="es-AR" sz="2000" b="1" dirty="0">
                <a:solidFill>
                  <a:srgbClr val="0070C0"/>
                </a:solidFill>
                <a:latin typeface="Arial" panose="020B0604020202020204" pitchFamily="34" charset="0"/>
                <a:cs typeface="Arial" panose="020B0604020202020204" pitchFamily="34" charset="0"/>
              </a:rPr>
              <a:t>. </a:t>
            </a:r>
            <a:r>
              <a:rPr lang="es-AR" sz="2000" b="1" dirty="0" err="1">
                <a:solidFill>
                  <a:srgbClr val="0070C0"/>
                </a:solidFill>
                <a:latin typeface="Arial" panose="020B0604020202020204" pitchFamily="34" charset="0"/>
                <a:cs typeface="Arial" panose="020B0604020202020204" pitchFamily="34" charset="0"/>
              </a:rPr>
              <a:t>Trab</a:t>
            </a:r>
            <a:r>
              <a:rPr lang="es-AR" sz="2000" b="1" dirty="0">
                <a:solidFill>
                  <a:srgbClr val="0070C0"/>
                </a:solidFill>
                <a:latin typeface="Arial" panose="020B0604020202020204" pitchFamily="34" charset="0"/>
                <a:cs typeface="Arial" panose="020B0604020202020204" pitchFamily="34" charset="0"/>
              </a:rPr>
              <a:t>. Nº 5, Quilmes, Buenos Aires; 26/08/2022;</a:t>
            </a:r>
          </a:p>
        </p:txBody>
      </p:sp>
      <p:sp>
        <p:nvSpPr>
          <p:cNvPr id="3" name="2 Marcador de texto"/>
          <p:cNvSpPr>
            <a:spLocks noGrp="1"/>
          </p:cNvSpPr>
          <p:nvPr>
            <p:ph type="body" idx="1"/>
          </p:nvPr>
        </p:nvSpPr>
        <p:spPr/>
        <p:txBody>
          <a:bodyPr/>
          <a:lstStyle/>
          <a:p>
            <a:pPr algn="just"/>
            <a:endParaRPr lang="es-AR" sz="2400" dirty="0">
              <a:latin typeface="Arial" panose="020B0604020202020204" pitchFamily="34" charset="0"/>
              <a:cs typeface="Arial" panose="020B0604020202020204" pitchFamily="34" charset="0"/>
            </a:endParaRPr>
          </a:p>
          <a:p>
            <a:pPr algn="just"/>
            <a:r>
              <a:rPr lang="es-AR" sz="2400" dirty="0">
                <a:latin typeface="Arial" panose="020B0604020202020204" pitchFamily="34" charset="0"/>
                <a:cs typeface="Arial" panose="020B0604020202020204" pitchFamily="34" charset="0"/>
              </a:rPr>
              <a:t>Se hace lugar a la acción de amparo promovida y, en consecuencia, se ordena al instituto demandado a que afilie de manera inmediata como beneficiaria a la hija con discapacidad a cargo de la actora. Ello, por cuanto no resulta razonable la negativa de la accionada referida a que esta mujer con discapacidad no es soltera sino divorciada. </a:t>
            </a:r>
          </a:p>
        </p:txBody>
      </p:sp>
    </p:spTree>
    <p:extLst>
      <p:ext uri="{BB962C8B-B14F-4D97-AF65-F5344CB8AC3E}">
        <p14:creationId xmlns:p14="http://schemas.microsoft.com/office/powerpoint/2010/main" val="2190970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2400" b="1" u="sng" dirty="0">
                <a:solidFill>
                  <a:srgbClr val="0070C0"/>
                </a:solidFill>
                <a:latin typeface="Arial" panose="020B0604020202020204" pitchFamily="34" charset="0"/>
                <a:cs typeface="Arial" panose="020B0604020202020204" pitchFamily="34" charset="0"/>
              </a:rPr>
              <a:t>N.V. A. y otra vs. Instituto Obra Médico Asistencial (IOMA) s. Amparo /// </a:t>
            </a:r>
            <a:r>
              <a:rPr lang="es-AR" sz="2400" b="1" u="sng" dirty="0" err="1">
                <a:solidFill>
                  <a:srgbClr val="0070C0"/>
                </a:solidFill>
                <a:latin typeface="Arial" panose="020B0604020202020204" pitchFamily="34" charset="0"/>
                <a:cs typeface="Arial" panose="020B0604020202020204" pitchFamily="34" charset="0"/>
              </a:rPr>
              <a:t>Trib</a:t>
            </a:r>
            <a:r>
              <a:rPr lang="es-AR" sz="2400" b="1" u="sng" dirty="0">
                <a:solidFill>
                  <a:srgbClr val="0070C0"/>
                </a:solidFill>
                <a:latin typeface="Arial" panose="020B0604020202020204" pitchFamily="34" charset="0"/>
                <a:cs typeface="Arial" panose="020B0604020202020204" pitchFamily="34" charset="0"/>
              </a:rPr>
              <a:t>. </a:t>
            </a:r>
            <a:r>
              <a:rPr lang="es-AR" sz="2400" b="1" u="sng" dirty="0" err="1">
                <a:solidFill>
                  <a:srgbClr val="0070C0"/>
                </a:solidFill>
                <a:latin typeface="Arial" panose="020B0604020202020204" pitchFamily="34" charset="0"/>
                <a:cs typeface="Arial" panose="020B0604020202020204" pitchFamily="34" charset="0"/>
              </a:rPr>
              <a:t>Crim</a:t>
            </a:r>
            <a:r>
              <a:rPr lang="es-AR" sz="2400" b="1" u="sng" dirty="0">
                <a:solidFill>
                  <a:srgbClr val="0070C0"/>
                </a:solidFill>
                <a:latin typeface="Arial" panose="020B0604020202020204" pitchFamily="34" charset="0"/>
                <a:cs typeface="Arial" panose="020B0604020202020204" pitchFamily="34" charset="0"/>
              </a:rPr>
              <a:t>. Nº 4, La Plata, Buenos Aires; 18/06/2014; </a:t>
            </a:r>
            <a:endParaRPr lang="es-AR" sz="2400" dirty="0">
              <a:solidFill>
                <a:srgbClr val="0070C0"/>
              </a:solidFill>
              <a:latin typeface="Arial" panose="020B0604020202020204" pitchFamily="34" charset="0"/>
              <a:cs typeface="Arial" panose="020B0604020202020204" pitchFamily="34" charset="0"/>
            </a:endParaRPr>
          </a:p>
        </p:txBody>
      </p:sp>
      <p:sp>
        <p:nvSpPr>
          <p:cNvPr id="3" name="2 Marcador de texto"/>
          <p:cNvSpPr>
            <a:spLocks noGrp="1"/>
          </p:cNvSpPr>
          <p:nvPr>
            <p:ph type="body" idx="1"/>
          </p:nvPr>
        </p:nvSpPr>
        <p:spPr/>
        <p:txBody>
          <a:bodyPr/>
          <a:lstStyle/>
          <a:p>
            <a:pPr algn="just"/>
            <a:r>
              <a:rPr lang="es-AR" sz="2400" dirty="0">
                <a:latin typeface="Arial" panose="020B0604020202020204" pitchFamily="34" charset="0"/>
                <a:cs typeface="Arial" panose="020B0604020202020204" pitchFamily="34" charset="0"/>
              </a:rPr>
              <a:t>Se hace lugar a la acción de amparo interpuesta por dos mujeres, que componen un matrimonio igualitario, ordenándose al IOMA (Instituto Obra Médica Asistencia, de la Provincia de Buenos Aires) a otorgar la cobertura de fertilización in vitro de alta complejidad con donación </a:t>
            </a:r>
            <a:r>
              <a:rPr lang="es-AR" sz="2400" dirty="0" err="1">
                <a:latin typeface="Arial" panose="020B0604020202020204" pitchFamily="34" charset="0"/>
                <a:cs typeface="Arial" panose="020B0604020202020204" pitchFamily="34" charset="0"/>
              </a:rPr>
              <a:t>ovocitaria</a:t>
            </a:r>
            <a:r>
              <a:rPr lang="es-AR" sz="2400" dirty="0">
                <a:latin typeface="Arial" panose="020B0604020202020204" pitchFamily="34" charset="0"/>
                <a:cs typeface="Arial" panose="020B0604020202020204" pitchFamily="34" charset="0"/>
              </a:rPr>
              <a:t> (</a:t>
            </a:r>
            <a:r>
              <a:rPr lang="es-AR" sz="2400" dirty="0" err="1">
                <a:latin typeface="Arial" panose="020B0604020202020204" pitchFamily="34" charset="0"/>
                <a:cs typeface="Arial" panose="020B0604020202020204" pitchFamily="34" charset="0"/>
              </a:rPr>
              <a:t>ovodonación</a:t>
            </a:r>
            <a:r>
              <a:rPr lang="es-AR" sz="2400" dirty="0">
                <a:latin typeface="Arial" panose="020B0604020202020204" pitchFamily="34" charset="0"/>
                <a:cs typeface="Arial" panose="020B0604020202020204" pitchFamily="34" charset="0"/>
              </a:rPr>
              <a:t>) y espermatozoides que requiere la patología de infertilidad que padecen las actoras, ordenándose, además, tomar los recaudos necesarios para almacenar ocultos todos los datos de los donantes anónimo.</a:t>
            </a:r>
          </a:p>
        </p:txBody>
      </p:sp>
    </p:spTree>
    <p:extLst>
      <p:ext uri="{BB962C8B-B14F-4D97-AF65-F5344CB8AC3E}">
        <p14:creationId xmlns:p14="http://schemas.microsoft.com/office/powerpoint/2010/main" val="7678281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2941D4-CECC-4A68-BD8D-BA9A90C09FE0}"/>
              </a:ext>
            </a:extLst>
          </p:cNvPr>
          <p:cNvSpPr>
            <a:spLocks noGrp="1"/>
          </p:cNvSpPr>
          <p:nvPr>
            <p:ph type="title"/>
          </p:nvPr>
        </p:nvSpPr>
        <p:spPr/>
        <p:txBody>
          <a:bodyPr>
            <a:normAutofit/>
          </a:bodyPr>
          <a:lstStyle/>
          <a:p>
            <a:r>
              <a:rPr lang="es-MX" sz="4000" b="1" dirty="0">
                <a:solidFill>
                  <a:srgbClr val="FF0000"/>
                </a:solidFill>
                <a:latin typeface="Arial" panose="020B0604020202020204" pitchFamily="34" charset="0"/>
                <a:cs typeface="Arial" panose="020B0604020202020204" pitchFamily="34" charset="0"/>
              </a:rPr>
              <a:t>Recursos</a:t>
            </a:r>
            <a:endParaRPr lang="es-AR" sz="4000"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6AE3C66C-1E8F-413C-BE9D-8EA4F4324A4C}"/>
              </a:ext>
            </a:extLst>
          </p:cNvPr>
          <p:cNvSpPr>
            <a:spLocks noGrp="1"/>
          </p:cNvSpPr>
          <p:nvPr>
            <p:ph idx="1"/>
          </p:nvPr>
        </p:nvSpPr>
        <p:spPr/>
        <p:txBody>
          <a:bodyPr/>
          <a:lstStyle/>
          <a:p>
            <a:r>
              <a:rPr lang="es-MX" b="1" dirty="0">
                <a:latin typeface="Arial" panose="020B0604020202020204" pitchFamily="34" charset="0"/>
                <a:cs typeface="Arial" panose="020B0604020202020204" pitchFamily="34" charset="0"/>
              </a:rPr>
              <a:t>Aportes de los afiliados directos</a:t>
            </a:r>
          </a:p>
          <a:p>
            <a:endParaRPr lang="es-MX" b="1" dirty="0">
              <a:latin typeface="Arial" panose="020B0604020202020204" pitchFamily="34" charset="0"/>
              <a:cs typeface="Arial" panose="020B0604020202020204" pitchFamily="34" charset="0"/>
            </a:endParaRPr>
          </a:p>
          <a:p>
            <a:r>
              <a:rPr lang="es-MX" b="1" dirty="0">
                <a:latin typeface="Arial" panose="020B0604020202020204" pitchFamily="34" charset="0"/>
                <a:cs typeface="Arial" panose="020B0604020202020204" pitchFamily="34" charset="0"/>
              </a:rPr>
              <a:t>Contribución del Estado empleador</a:t>
            </a:r>
          </a:p>
          <a:p>
            <a:endParaRPr lang="es-MX" b="1" dirty="0">
              <a:latin typeface="Arial" panose="020B0604020202020204" pitchFamily="34" charset="0"/>
              <a:cs typeface="Arial" panose="020B0604020202020204" pitchFamily="34" charset="0"/>
            </a:endParaRPr>
          </a:p>
          <a:p>
            <a:r>
              <a:rPr lang="es-MX" b="1" dirty="0">
                <a:latin typeface="Arial" panose="020B0604020202020204" pitchFamily="34" charset="0"/>
                <a:cs typeface="Arial" panose="020B0604020202020204" pitchFamily="34" charset="0"/>
              </a:rPr>
              <a:t>Contribución de organismos Descentralizados o Autárquicos mediante sus afiliados directos.</a:t>
            </a:r>
            <a:endParaRPr lang="es-AR"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10394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D40EB3-2E71-4AAD-B065-29276A771531}"/>
              </a:ext>
            </a:extLst>
          </p:cNvPr>
          <p:cNvSpPr>
            <a:spLocks noGrp="1"/>
          </p:cNvSpPr>
          <p:nvPr>
            <p:ph type="title"/>
          </p:nvPr>
        </p:nvSpPr>
        <p:spPr/>
        <p:txBody>
          <a:bodyPr>
            <a:normAutofit/>
          </a:bodyPr>
          <a:lstStyle/>
          <a:p>
            <a:pPr algn="ctr"/>
            <a:r>
              <a:rPr lang="es-MX" sz="4000" b="1" dirty="0">
                <a:solidFill>
                  <a:srgbClr val="FF0000"/>
                </a:solidFill>
                <a:latin typeface="Arial" panose="020B0604020202020204" pitchFamily="34" charset="0"/>
                <a:cs typeface="Arial" panose="020B0604020202020204" pitchFamily="34" charset="0"/>
              </a:rPr>
              <a:t>AFILIADOS OBLIGATORIOS</a:t>
            </a:r>
            <a:endParaRPr lang="es-AR" sz="4000"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31475B50-726A-4BA5-99A7-D9AC8E17EF95}"/>
              </a:ext>
            </a:extLst>
          </p:cNvPr>
          <p:cNvSpPr>
            <a:spLocks noGrp="1"/>
          </p:cNvSpPr>
          <p:nvPr>
            <p:ph idx="1"/>
          </p:nvPr>
        </p:nvSpPr>
        <p:spPr/>
        <p:txBody>
          <a:bodyPr>
            <a:normAutofit fontScale="92500" lnSpcReduction="20000"/>
          </a:bodyPr>
          <a:lstStyle/>
          <a:p>
            <a:r>
              <a:rPr lang="es-MX" dirty="0"/>
              <a:t>Directamente por desempeñar en dichos cargos como trabajadores dependientes:</a:t>
            </a:r>
          </a:p>
          <a:p>
            <a:endParaRPr lang="es-MX" dirty="0"/>
          </a:p>
          <a:p>
            <a:r>
              <a:rPr lang="es-MX" dirty="0"/>
              <a:t>Funcionarios y agentes en actividad de planta permanente</a:t>
            </a:r>
          </a:p>
          <a:p>
            <a:r>
              <a:rPr lang="es-MX" dirty="0"/>
              <a:t>Funcionarios y agentes de planta temporaria</a:t>
            </a:r>
          </a:p>
          <a:p>
            <a:r>
              <a:rPr lang="es-MX" dirty="0"/>
              <a:t>Abarcan: Poder Ejecutivo / Legislativo / Judicial</a:t>
            </a:r>
          </a:p>
          <a:p>
            <a:r>
              <a:rPr lang="es-MX" dirty="0"/>
              <a:t>Empresas con participación estatal mayoritaria </a:t>
            </a:r>
          </a:p>
          <a:p>
            <a:r>
              <a:rPr lang="es-MX" dirty="0"/>
              <a:t>Municipalidades </a:t>
            </a:r>
          </a:p>
          <a:p>
            <a:r>
              <a:rPr lang="es-MX" dirty="0"/>
              <a:t>Docentes que presten servicios en Establecimientos Educacionales</a:t>
            </a:r>
          </a:p>
          <a:p>
            <a:r>
              <a:rPr lang="es-MX" dirty="0"/>
              <a:t>Jubilados y pensionados del Instituto de Previsión Social de la Provincia (IPS) </a:t>
            </a:r>
            <a:endParaRPr lang="es-AR" dirty="0"/>
          </a:p>
        </p:txBody>
      </p:sp>
    </p:spTree>
    <p:extLst>
      <p:ext uri="{BB962C8B-B14F-4D97-AF65-F5344CB8AC3E}">
        <p14:creationId xmlns:p14="http://schemas.microsoft.com/office/powerpoint/2010/main" val="3506885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2E12718-E816-4A5E-9CE0-608BBF75E45D}"/>
              </a:ext>
            </a:extLst>
          </p:cNvPr>
          <p:cNvSpPr>
            <a:spLocks noGrp="1"/>
          </p:cNvSpPr>
          <p:nvPr>
            <p:ph type="title"/>
          </p:nvPr>
        </p:nvSpPr>
        <p:spPr/>
        <p:txBody>
          <a:bodyPr/>
          <a:lstStyle/>
          <a:p>
            <a:pPr algn="ctr"/>
            <a:r>
              <a:rPr lang="es-MX" b="1" dirty="0">
                <a:solidFill>
                  <a:srgbClr val="0070C0"/>
                </a:solidFill>
                <a:latin typeface="Arial" panose="020B0604020202020204" pitchFamily="34" charset="0"/>
                <a:cs typeface="Arial" panose="020B0604020202020204" pitchFamily="34" charset="0"/>
              </a:rPr>
              <a:t>Guarda del Estado Provincial </a:t>
            </a:r>
            <a:endParaRPr lang="es-AR" b="1" dirty="0">
              <a:solidFill>
                <a:srgbClr val="0070C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113629AC-41BA-4D96-BCAC-4DE610AF6574}"/>
              </a:ext>
            </a:extLst>
          </p:cNvPr>
          <p:cNvSpPr>
            <a:spLocks noGrp="1"/>
          </p:cNvSpPr>
          <p:nvPr>
            <p:ph idx="1"/>
          </p:nvPr>
        </p:nvSpPr>
        <p:spPr/>
        <p:txBody>
          <a:bodyPr>
            <a:normAutofit/>
          </a:bodyPr>
          <a:lstStyle/>
          <a:p>
            <a:r>
              <a:rPr lang="es-MX" dirty="0">
                <a:latin typeface="Arial" panose="020B0604020202020204" pitchFamily="34" charset="0"/>
                <a:cs typeface="Arial" panose="020B0604020202020204" pitchFamily="34" charset="0"/>
              </a:rPr>
              <a:t>Personas </a:t>
            </a:r>
            <a:r>
              <a:rPr lang="es-MX" dirty="0">
                <a:solidFill>
                  <a:srgbClr val="FF0000"/>
                </a:solidFill>
                <a:latin typeface="Arial" panose="020B0604020202020204" pitchFamily="34" charset="0"/>
                <a:cs typeface="Arial" panose="020B0604020202020204" pitchFamily="34" charset="0"/>
              </a:rPr>
              <a:t>menores de edad </a:t>
            </a:r>
            <a:r>
              <a:rPr lang="es-MX" dirty="0">
                <a:latin typeface="Arial" panose="020B0604020202020204" pitchFamily="34" charset="0"/>
                <a:cs typeface="Arial" panose="020B0604020202020204" pitchFamily="34" charset="0"/>
              </a:rPr>
              <a:t>cuya guarda haya sido otorgada al Estado, en función de haberse dispuesto sobre ellos alguna medida de abrigo.</a:t>
            </a:r>
          </a:p>
          <a:p>
            <a:r>
              <a:rPr lang="es-MX" dirty="0">
                <a:latin typeface="Arial" panose="020B0604020202020204" pitchFamily="34" charset="0"/>
                <a:cs typeface="Arial" panose="020B0604020202020204" pitchFamily="34" charset="0"/>
              </a:rPr>
              <a:t>O bien haberse declarado el estado de adoptabilidad.</a:t>
            </a:r>
          </a:p>
          <a:p>
            <a:pPr marL="0" indent="0">
              <a:buNone/>
            </a:pPr>
            <a:r>
              <a:rPr lang="es-MX" dirty="0">
                <a:latin typeface="Arial" panose="020B0604020202020204" pitchFamily="34" charset="0"/>
                <a:cs typeface="Arial" panose="020B0604020202020204" pitchFamily="34" charset="0"/>
              </a:rPr>
              <a:t>   </a:t>
            </a:r>
          </a:p>
          <a:p>
            <a:pPr algn="ctr"/>
            <a:r>
              <a:rPr lang="es-MX" sz="3900" b="1" dirty="0">
                <a:solidFill>
                  <a:srgbClr val="FF0000"/>
                </a:solidFill>
                <a:latin typeface="Arial" panose="020B0604020202020204" pitchFamily="34" charset="0"/>
                <a:cs typeface="Arial" panose="020B0604020202020204" pitchFamily="34" charset="0"/>
              </a:rPr>
              <a:t>EXCLUDIOS DE LA OBLIGATORIEDAD</a:t>
            </a:r>
            <a:r>
              <a:rPr lang="es-MX" dirty="0">
                <a:latin typeface="Arial" panose="020B0604020202020204" pitchFamily="34" charset="0"/>
                <a:cs typeface="Arial" panose="020B0604020202020204" pitchFamily="34" charset="0"/>
              </a:rPr>
              <a:t> </a:t>
            </a:r>
          </a:p>
          <a:p>
            <a:r>
              <a:rPr lang="es-MX" b="1" dirty="0">
                <a:latin typeface="Arial" panose="020B0604020202020204" pitchFamily="34" charset="0"/>
                <a:cs typeface="Arial" panose="020B0604020202020204" pitchFamily="34" charset="0"/>
              </a:rPr>
              <a:t>Gobernador /  Intendentes Municipales/ Vicegobernador / demás funcionarios con cargos electivos de los Municipios</a:t>
            </a:r>
          </a:p>
        </p:txBody>
      </p:sp>
    </p:spTree>
    <p:extLst>
      <p:ext uri="{BB962C8B-B14F-4D97-AF65-F5344CB8AC3E}">
        <p14:creationId xmlns:p14="http://schemas.microsoft.com/office/powerpoint/2010/main" val="3140632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D5026C-8D74-4B59-891D-28D895F93B6E}"/>
              </a:ext>
            </a:extLst>
          </p:cNvPr>
          <p:cNvSpPr>
            <a:spLocks noGrp="1"/>
          </p:cNvSpPr>
          <p:nvPr>
            <p:ph type="title"/>
          </p:nvPr>
        </p:nvSpPr>
        <p:spPr/>
        <p:txBody>
          <a:bodyPr>
            <a:normAutofit/>
          </a:bodyPr>
          <a:lstStyle/>
          <a:p>
            <a:pPr algn="just"/>
            <a:r>
              <a:rPr lang="es-MX" sz="2400" b="1" dirty="0">
                <a:solidFill>
                  <a:srgbClr val="FF0000"/>
                </a:solidFill>
                <a:latin typeface="Arial" panose="020B0604020202020204" pitchFamily="34" charset="0"/>
                <a:cs typeface="Arial" panose="020B0604020202020204" pitchFamily="34" charset="0"/>
              </a:rPr>
              <a:t>Podrán solicitar su afiliación en forma facultativa</a:t>
            </a:r>
            <a:r>
              <a:rPr lang="es-MX" sz="2400" b="1" dirty="0">
                <a:latin typeface="Arial" panose="020B0604020202020204" pitchFamily="34" charset="0"/>
                <a:cs typeface="Arial" panose="020B0604020202020204" pitchFamily="34" charset="0"/>
              </a:rPr>
              <a:t>:</a:t>
            </a:r>
            <a:br>
              <a:rPr lang="es-MX" sz="2400" b="1" dirty="0">
                <a:latin typeface="Arial" panose="020B0604020202020204" pitchFamily="34" charset="0"/>
                <a:cs typeface="Arial" panose="020B0604020202020204" pitchFamily="34" charset="0"/>
              </a:rPr>
            </a:br>
            <a:r>
              <a:rPr lang="es-MX" sz="2400" b="1" dirty="0">
                <a:latin typeface="Arial" panose="020B0604020202020204" pitchFamily="34" charset="0"/>
                <a:cs typeface="Arial" panose="020B0604020202020204" pitchFamily="34" charset="0"/>
              </a:rPr>
              <a:t>L</a:t>
            </a:r>
            <a:r>
              <a:rPr lang="es-AR" sz="2400" b="1" dirty="0">
                <a:latin typeface="Arial" panose="020B0604020202020204" pitchFamily="34" charset="0"/>
                <a:cs typeface="Arial" panose="020B0604020202020204" pitchFamily="34" charset="0"/>
              </a:rPr>
              <a:t>EGISLADORES, JUECES DEL PODER JUDICIAL, PROCURADOR y SUBPROCURADOR GENERAL DE LA SUPREMA CORTE DE JUSTICIA</a:t>
            </a:r>
            <a:endParaRPr lang="es-AR" sz="2400" dirty="0"/>
          </a:p>
        </p:txBody>
      </p:sp>
      <p:sp>
        <p:nvSpPr>
          <p:cNvPr id="3" name="Marcador de contenido 2">
            <a:extLst>
              <a:ext uri="{FF2B5EF4-FFF2-40B4-BE49-F238E27FC236}">
                <a16:creationId xmlns:a16="http://schemas.microsoft.com/office/drawing/2014/main" id="{DF1873CC-7B12-4685-9E9E-5B1939890F3F}"/>
              </a:ext>
            </a:extLst>
          </p:cNvPr>
          <p:cNvSpPr>
            <a:spLocks noGrp="1"/>
          </p:cNvSpPr>
          <p:nvPr>
            <p:ph idx="1"/>
          </p:nvPr>
        </p:nvSpPr>
        <p:spPr/>
        <p:txBody>
          <a:bodyPr/>
          <a:lstStyle/>
          <a:p>
            <a:endParaRPr lang="es-MX" dirty="0"/>
          </a:p>
          <a:p>
            <a:pPr algn="just"/>
            <a:r>
              <a:rPr lang="es-MX" b="1" dirty="0">
                <a:solidFill>
                  <a:srgbClr val="FF0000"/>
                </a:solidFill>
                <a:latin typeface="Arial" panose="020B0604020202020204" pitchFamily="34" charset="0"/>
                <a:cs typeface="Arial" panose="020B0604020202020204" pitchFamily="34" charset="0"/>
              </a:rPr>
              <a:t>E</a:t>
            </a:r>
            <a:r>
              <a:rPr lang="es-AR" b="1" dirty="0">
                <a:solidFill>
                  <a:srgbClr val="FF0000"/>
                </a:solidFill>
                <a:latin typeface="Arial" panose="020B0604020202020204" pitchFamily="34" charset="0"/>
                <a:cs typeface="Arial" panose="020B0604020202020204" pitchFamily="34" charset="0"/>
              </a:rPr>
              <a:t>XCLUIDOS DE LA OBLIGATORIEDAD: </a:t>
            </a:r>
          </a:p>
          <a:p>
            <a:pPr algn="just"/>
            <a:endParaRPr lang="es-MX" b="1" dirty="0">
              <a:latin typeface="Arial" panose="020B0604020202020204" pitchFamily="34" charset="0"/>
              <a:cs typeface="Arial" panose="020B0604020202020204" pitchFamily="34" charset="0"/>
            </a:endParaRPr>
          </a:p>
          <a:p>
            <a:pPr algn="just"/>
            <a:r>
              <a:rPr lang="es-MX" b="1" dirty="0">
                <a:latin typeface="Arial" panose="020B0604020202020204" pitchFamily="34" charset="0"/>
                <a:cs typeface="Arial" panose="020B0604020202020204" pitchFamily="34" charset="0"/>
              </a:rPr>
              <a:t>L</a:t>
            </a:r>
            <a:r>
              <a:rPr lang="es-AR" b="1" dirty="0">
                <a:latin typeface="Arial" panose="020B0604020202020204" pitchFamily="34" charset="0"/>
                <a:cs typeface="Arial" panose="020B0604020202020204" pitchFamily="34" charset="0"/>
              </a:rPr>
              <a:t>EGISLADORES, JUECES DEL PODER JUDICIAL, PROCURADOR y SUBPROCURADOR GENERAL DE LA SUPREMA CORTE DE JUSTICIA EN RAZON DE EJERCER FUNCIONES DE </a:t>
            </a:r>
            <a:r>
              <a:rPr lang="es-AR" b="1" dirty="0">
                <a:solidFill>
                  <a:srgbClr val="FF0000"/>
                </a:solidFill>
                <a:latin typeface="Arial" panose="020B0604020202020204" pitchFamily="34" charset="0"/>
                <a:cs typeface="Arial" panose="020B0604020202020204" pitchFamily="34" charset="0"/>
              </a:rPr>
              <a:t>DOCENCIA O INVESTIGACION</a:t>
            </a:r>
          </a:p>
        </p:txBody>
      </p:sp>
    </p:spTree>
    <p:extLst>
      <p:ext uri="{BB962C8B-B14F-4D97-AF65-F5344CB8AC3E}">
        <p14:creationId xmlns:p14="http://schemas.microsoft.com/office/powerpoint/2010/main" val="1876908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384A36-1B2C-4D11-A2BE-70430E2AC2B9}"/>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DERECHO A LA SALUD</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D7A188B6-5E16-4C09-8360-CBEC1C089E9C}"/>
              </a:ext>
            </a:extLst>
          </p:cNvPr>
          <p:cNvSpPr>
            <a:spLocks noGrp="1"/>
          </p:cNvSpPr>
          <p:nvPr>
            <p:ph idx="1"/>
          </p:nvPr>
        </p:nvSpPr>
        <p:spPr/>
        <p:txBody>
          <a:bodyPr/>
          <a:lstStyle/>
          <a:p>
            <a:pPr marL="0" indent="0" algn="just">
              <a:buNone/>
            </a:pPr>
            <a:endParaRPr lang="es-AR" dirty="0">
              <a:latin typeface="Arial" panose="020B0604020202020204" pitchFamily="34" charset="0"/>
              <a:cs typeface="Arial" panose="020B0604020202020204" pitchFamily="34" charset="0"/>
            </a:endParaRPr>
          </a:p>
          <a:p>
            <a:pPr marL="0" indent="0" algn="just">
              <a:buNone/>
            </a:pPr>
            <a:r>
              <a:rPr lang="es-AR" dirty="0">
                <a:solidFill>
                  <a:srgbClr val="FF0000"/>
                </a:solidFill>
                <a:latin typeface="Arial" panose="020B0604020202020204" pitchFamily="34" charset="0"/>
                <a:cs typeface="Arial" panose="020B0604020202020204" pitchFamily="34" charset="0"/>
              </a:rPr>
              <a:t>Enfoque del nuevo CCyCN: SALUD</a:t>
            </a:r>
            <a:r>
              <a:rPr lang="es-AR" dirty="0">
                <a:latin typeface="Arial" panose="020B0604020202020204" pitchFamily="34" charset="0"/>
                <a:cs typeface="Arial" panose="020B0604020202020204" pitchFamily="34" charset="0"/>
              </a:rPr>
              <a:t>: como derecho humano abarca desde la vida misma, la dignidad, integridad física, la alimentación, educación, vivienda, trabajo, el acceso a los medios de comunicación de toda persona.</a:t>
            </a:r>
          </a:p>
          <a:p>
            <a:pPr marL="0" indent="0" algn="just">
              <a:buNone/>
            </a:pPr>
            <a:r>
              <a:rPr lang="es-AR" dirty="0">
                <a:latin typeface="Arial" panose="020B0604020202020204" pitchFamily="34" charset="0"/>
                <a:cs typeface="Arial" panose="020B0604020202020204" pitchFamily="34" charset="0"/>
              </a:rPr>
              <a:t>Hoy nuestro Código, se basa en conceptos constitucionalista, básicamente hoy podemos decir que el derecho constitucional y el derecho privado están de la mano.</a:t>
            </a:r>
          </a:p>
          <a:p>
            <a:endParaRPr lang="es-AR" dirty="0"/>
          </a:p>
        </p:txBody>
      </p:sp>
    </p:spTree>
    <p:extLst>
      <p:ext uri="{BB962C8B-B14F-4D97-AF65-F5344CB8AC3E}">
        <p14:creationId xmlns:p14="http://schemas.microsoft.com/office/powerpoint/2010/main" val="429034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AR" b="1" dirty="0">
                <a:solidFill>
                  <a:srgbClr val="FF0000"/>
                </a:solidFill>
                <a:latin typeface="Arial" panose="020B0604020202020204" pitchFamily="34" charset="0"/>
                <a:cs typeface="Arial" panose="020B0604020202020204" pitchFamily="34" charset="0"/>
              </a:rPr>
              <a:t>LEY 26.682</a:t>
            </a:r>
            <a:br>
              <a:rPr lang="es-AR" b="1" dirty="0">
                <a:solidFill>
                  <a:srgbClr val="FF0000"/>
                </a:solidFill>
                <a:latin typeface="Arial" panose="020B0604020202020204" pitchFamily="34" charset="0"/>
                <a:cs typeface="Arial" panose="020B0604020202020204" pitchFamily="34" charset="0"/>
              </a:rPr>
            </a:br>
            <a:r>
              <a:rPr lang="es-AR" b="1" dirty="0">
                <a:solidFill>
                  <a:srgbClr val="FF0000"/>
                </a:solidFill>
                <a:latin typeface="Arial" panose="020B0604020202020204" pitchFamily="34" charset="0"/>
                <a:cs typeface="Arial" panose="020B0604020202020204" pitchFamily="34" charset="0"/>
              </a:rPr>
              <a:t>MEDICINA PREPAGA</a:t>
            </a:r>
          </a:p>
        </p:txBody>
      </p:sp>
      <p:sp>
        <p:nvSpPr>
          <p:cNvPr id="3" name="2 Marcador de contenido"/>
          <p:cNvSpPr>
            <a:spLocks noGrp="1"/>
          </p:cNvSpPr>
          <p:nvPr>
            <p:ph idx="1"/>
          </p:nvPr>
        </p:nvSpPr>
        <p:spPr/>
        <p:txBody>
          <a:bodyPr/>
          <a:lstStyle/>
          <a:p>
            <a:endParaRPr lang="es-AR" dirty="0"/>
          </a:p>
          <a:p>
            <a:pPr algn="just"/>
            <a:r>
              <a:rPr lang="en" b="1" dirty="0">
                <a:solidFill>
                  <a:srgbClr val="FF0000"/>
                </a:solidFill>
                <a:latin typeface="Arial" panose="020B0604020202020204" pitchFamily="34" charset="0"/>
                <a:cs typeface="Arial" panose="020B0604020202020204" pitchFamily="34" charset="0"/>
              </a:rPr>
              <a:t>Ley Nº 26.682 </a:t>
            </a:r>
            <a:r>
              <a:rPr lang="en" dirty="0">
                <a:solidFill>
                  <a:srgbClr val="333333"/>
                </a:solidFill>
                <a:latin typeface="Arial" panose="020B0604020202020204" pitchFamily="34" charset="0"/>
                <a:cs typeface="Arial" panose="020B0604020202020204" pitchFamily="34" charset="0"/>
              </a:rPr>
              <a:t>Empresas de Medicina Prepaga (obliga en su art 7 a las prepags a cubrir igual prestacion que la ley 24.901)</a:t>
            </a:r>
          </a:p>
          <a:p>
            <a:pPr marL="0" indent="0" algn="ctr">
              <a:buNone/>
            </a:pPr>
            <a:endParaRPr lang="es-AR" b="1" dirty="0">
              <a:latin typeface="Arial" panose="020B0604020202020204" pitchFamily="34" charset="0"/>
              <a:cs typeface="Arial" panose="020B0604020202020204" pitchFamily="34" charset="0"/>
            </a:endParaRPr>
          </a:p>
          <a:p>
            <a:pPr marL="0" indent="0" algn="ctr">
              <a:buNone/>
            </a:pPr>
            <a:r>
              <a:rPr lang="es-AR" b="1" dirty="0">
                <a:latin typeface="Arial" panose="020B0604020202020204" pitchFamily="34" charset="0"/>
                <a:cs typeface="Arial" panose="020B0604020202020204" pitchFamily="34" charset="0"/>
              </a:rPr>
              <a:t>Es decir una cobertura integral en salud</a:t>
            </a:r>
            <a:endParaRPr lang="es-AR" dirty="0"/>
          </a:p>
        </p:txBody>
      </p:sp>
    </p:spTree>
    <p:extLst>
      <p:ext uri="{BB962C8B-B14F-4D97-AF65-F5344CB8AC3E}">
        <p14:creationId xmlns:p14="http://schemas.microsoft.com/office/powerpoint/2010/main" val="5646686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8200" y="365125"/>
            <a:ext cx="10515600" cy="1325563"/>
          </a:xfrm>
        </p:spPr>
        <p:txBody>
          <a:bodyPr>
            <a:normAutofit/>
          </a:bodyPr>
          <a:lstStyle/>
          <a:p>
            <a:pPr algn="ctr"/>
            <a:r>
              <a:rPr lang="es-AR" b="1" dirty="0">
                <a:solidFill>
                  <a:srgbClr val="FF0000"/>
                </a:solidFill>
                <a:latin typeface="Arial" panose="020B0604020202020204" pitchFamily="34" charset="0"/>
                <a:cs typeface="Arial" panose="020B0604020202020204" pitchFamily="34" charset="0"/>
              </a:rPr>
              <a:t>LEY 23.660 y LEY 23.661</a:t>
            </a:r>
            <a:br>
              <a:rPr lang="es-AR" b="1" dirty="0">
                <a:solidFill>
                  <a:srgbClr val="FF0000"/>
                </a:solidFill>
                <a:latin typeface="Arial" panose="020B0604020202020204" pitchFamily="34" charset="0"/>
                <a:cs typeface="Arial" panose="020B0604020202020204" pitchFamily="34" charset="0"/>
              </a:rPr>
            </a:br>
            <a:r>
              <a:rPr lang="es-AR" b="1" dirty="0">
                <a:solidFill>
                  <a:srgbClr val="FF0000"/>
                </a:solidFill>
                <a:latin typeface="Arial" panose="020B0604020202020204" pitchFamily="34" charset="0"/>
                <a:cs typeface="Arial" panose="020B0604020202020204" pitchFamily="34" charset="0"/>
              </a:rPr>
              <a:t>OBRAS SOCIALES</a:t>
            </a:r>
          </a:p>
        </p:txBody>
      </p:sp>
      <p:sp>
        <p:nvSpPr>
          <p:cNvPr id="3" name="2 Marcador de contenido"/>
          <p:cNvSpPr>
            <a:spLocks noGrp="1"/>
          </p:cNvSpPr>
          <p:nvPr>
            <p:ph idx="1"/>
          </p:nvPr>
        </p:nvSpPr>
        <p:spPr/>
        <p:txBody>
          <a:bodyPr>
            <a:normAutofit/>
          </a:bodyPr>
          <a:lstStyle/>
          <a:p>
            <a:pPr marL="514350" indent="-514350" algn="just">
              <a:lnSpc>
                <a:spcPct val="160000"/>
              </a:lnSpc>
              <a:buClr>
                <a:srgbClr val="333333"/>
              </a:buClr>
              <a:buFont typeface="+mj-lt"/>
              <a:buAutoNum type="arabicPeriod"/>
            </a:pPr>
            <a:r>
              <a:rPr lang="en" b="1" dirty="0">
                <a:solidFill>
                  <a:srgbClr val="FF0000"/>
                </a:solidFill>
                <a:latin typeface="Arial" panose="020B0604020202020204" pitchFamily="34" charset="0"/>
                <a:cs typeface="Arial" panose="020B0604020202020204" pitchFamily="34" charset="0"/>
              </a:rPr>
              <a:t>Leyes Nº 23.660 </a:t>
            </a:r>
            <a:r>
              <a:rPr lang="en" dirty="0">
                <a:solidFill>
                  <a:srgbClr val="333333"/>
                </a:solidFill>
                <a:latin typeface="Arial" panose="020B0604020202020204" pitchFamily="34" charset="0"/>
                <a:cs typeface="Arial" panose="020B0604020202020204" pitchFamily="34" charset="0"/>
              </a:rPr>
              <a:t>Obras Sociales Nacionales </a:t>
            </a:r>
          </a:p>
          <a:p>
            <a:pPr marL="628650" indent="-514350" algn="just">
              <a:lnSpc>
                <a:spcPct val="160000"/>
              </a:lnSpc>
              <a:spcBef>
                <a:spcPts val="0"/>
              </a:spcBef>
              <a:buClr>
                <a:srgbClr val="333333"/>
              </a:buClr>
              <a:buSzPts val="1800"/>
              <a:buFont typeface="+mj-lt"/>
              <a:buAutoNum type="arabicPeriod"/>
            </a:pPr>
            <a:r>
              <a:rPr lang="en" b="1" dirty="0">
                <a:solidFill>
                  <a:srgbClr val="FF0000"/>
                </a:solidFill>
                <a:latin typeface="Arial" panose="020B0604020202020204" pitchFamily="34" charset="0"/>
                <a:cs typeface="Arial" panose="020B0604020202020204" pitchFamily="34" charset="0"/>
              </a:rPr>
              <a:t>Ley Nº 23.661 </a:t>
            </a:r>
            <a:r>
              <a:rPr lang="en" dirty="0">
                <a:solidFill>
                  <a:srgbClr val="333333"/>
                </a:solidFill>
                <a:latin typeface="Arial" panose="020B0604020202020204" pitchFamily="34" charset="0"/>
                <a:cs typeface="Arial" panose="020B0604020202020204" pitchFamily="34" charset="0"/>
              </a:rPr>
              <a:t>Crea el Sistema Nacional de Seguros, aportes y contribuciones de los trabajadores (menor 40%)</a:t>
            </a:r>
          </a:p>
          <a:p>
            <a:endParaRPr lang="es-AR" dirty="0"/>
          </a:p>
        </p:txBody>
      </p:sp>
    </p:spTree>
    <p:extLst>
      <p:ext uri="{BB962C8B-B14F-4D97-AF65-F5344CB8AC3E}">
        <p14:creationId xmlns:p14="http://schemas.microsoft.com/office/powerpoint/2010/main" val="4454237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274638"/>
            <a:ext cx="8219256" cy="1354162"/>
          </a:xfrm>
        </p:spPr>
        <p:txBody>
          <a:bodyPr>
            <a:normAutofit fontScale="90000"/>
          </a:bodyPr>
          <a:lstStyle/>
          <a:p>
            <a:pPr algn="ctr"/>
            <a:r>
              <a:rPr lang="es-AR" sz="3200" b="1" dirty="0">
                <a:solidFill>
                  <a:srgbClr val="FF0000"/>
                </a:solidFill>
                <a:latin typeface="Arial" panose="020B0604020202020204" pitchFamily="34" charset="0"/>
                <a:cs typeface="Arial" panose="020B0604020202020204" pitchFamily="34" charset="0"/>
              </a:rPr>
              <a:t>LEY 22.431 /81</a:t>
            </a:r>
            <a:br>
              <a:rPr lang="es-AR" sz="3200" b="1" dirty="0">
                <a:solidFill>
                  <a:srgbClr val="FF0000"/>
                </a:solidFill>
                <a:latin typeface="Arial" panose="020B0604020202020204" pitchFamily="34" charset="0"/>
                <a:cs typeface="Arial" panose="020B0604020202020204" pitchFamily="34" charset="0"/>
              </a:rPr>
            </a:br>
            <a:r>
              <a:rPr lang="es-AR" sz="3200" b="1" dirty="0">
                <a:latin typeface="Arial" panose="020B0604020202020204" pitchFamily="34" charset="0"/>
                <a:cs typeface="Arial" panose="020B0604020202020204" pitchFamily="34" charset="0"/>
              </a:rPr>
              <a:t>Sistema de Protección Integral de las Personas con Discapacidad</a:t>
            </a:r>
          </a:p>
        </p:txBody>
      </p:sp>
      <p:sp>
        <p:nvSpPr>
          <p:cNvPr id="3" name="2 Marcador de contenido"/>
          <p:cNvSpPr>
            <a:spLocks noGrp="1"/>
          </p:cNvSpPr>
          <p:nvPr>
            <p:ph idx="1"/>
          </p:nvPr>
        </p:nvSpPr>
        <p:spPr>
          <a:xfrm>
            <a:off x="1991544" y="1916833"/>
            <a:ext cx="8208912" cy="4209331"/>
          </a:xfrm>
        </p:spPr>
        <p:txBody>
          <a:bodyPr>
            <a:normAutofit/>
          </a:bodyPr>
          <a:lstStyle/>
          <a:p>
            <a:endParaRPr lang="es-AR" dirty="0"/>
          </a:p>
          <a:p>
            <a:pPr algn="just"/>
            <a:r>
              <a:rPr lang="es-ES_tradnl" sz="2200" dirty="0">
                <a:latin typeface="Arial" panose="020B0604020202020204" pitchFamily="34" charset="0"/>
                <a:cs typeface="Arial" panose="020B0604020202020204" pitchFamily="34" charset="0"/>
              </a:rPr>
              <a:t>Debe asegurar a las personas con discapacidad su atención médica, su educación y su seguridad social, así como  concederles las franquicias y medidas de acción positiva para promover empleo, el transporte y otros estímulos que permitan en lo posible neutralizar la desventaja que la discapacidad les provoca. </a:t>
            </a:r>
          </a:p>
          <a:p>
            <a:pPr algn="just"/>
            <a:r>
              <a:rPr lang="es-ES_tradnl" sz="2200" dirty="0">
                <a:latin typeface="Arial" panose="020B0604020202020204" pitchFamily="34" charset="0"/>
                <a:cs typeface="Arial" panose="020B0604020202020204" pitchFamily="34" charset="0"/>
              </a:rPr>
              <a:t>ARTICULO 2: </a:t>
            </a:r>
            <a:r>
              <a:rPr lang="es-ES_tradnl" sz="1900" i="1" dirty="0">
                <a:latin typeface="Arial" panose="020B0604020202020204" pitchFamily="34" charset="0"/>
                <a:cs typeface="Arial" panose="020B0604020202020204" pitchFamily="34" charset="0"/>
              </a:rPr>
              <a:t>A </a:t>
            </a:r>
            <a:r>
              <a:rPr lang="es-419" sz="1900" i="1" dirty="0">
                <a:latin typeface="Arial" panose="020B0604020202020204" pitchFamily="34" charset="0"/>
                <a:cs typeface="Arial" panose="020B0604020202020204" pitchFamily="34" charset="0"/>
              </a:rPr>
              <a:t>los efectos de esta </a:t>
            </a:r>
            <a:r>
              <a:rPr lang="es-419" sz="1900" b="1" i="1" dirty="0">
                <a:latin typeface="Arial" panose="020B0604020202020204" pitchFamily="34" charset="0"/>
                <a:cs typeface="Arial" panose="020B0604020202020204" pitchFamily="34" charset="0"/>
              </a:rPr>
              <a:t>ley</a:t>
            </a:r>
            <a:r>
              <a:rPr lang="es-419" sz="1900" i="1" dirty="0">
                <a:latin typeface="Arial" panose="020B0604020202020204" pitchFamily="34" charset="0"/>
                <a:cs typeface="Arial" panose="020B0604020202020204" pitchFamily="34" charset="0"/>
              </a:rPr>
              <a:t>, se considera discapacitada a toda persona que padezca una alteración funcional permanente o prolongada, física o mental, que en relación a su edad y medio social implique desventajas considerables para su integración familiar, social, educacional o laboral.</a:t>
            </a:r>
            <a:endParaRPr lang="es-ES_tradnl" sz="1900" i="1" dirty="0">
              <a:latin typeface="Arial" panose="020B0604020202020204" pitchFamily="34" charset="0"/>
              <a:cs typeface="Arial" panose="020B0604020202020204" pitchFamily="34" charset="0"/>
            </a:endParaRPr>
          </a:p>
          <a:p>
            <a:endParaRPr lang="es-AR" dirty="0"/>
          </a:p>
        </p:txBody>
      </p:sp>
    </p:spTree>
    <p:extLst>
      <p:ext uri="{BB962C8B-B14F-4D97-AF65-F5344CB8AC3E}">
        <p14:creationId xmlns:p14="http://schemas.microsoft.com/office/powerpoint/2010/main" val="2585817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19536" y="0"/>
            <a:ext cx="8280920" cy="1930226"/>
          </a:xfrm>
        </p:spPr>
        <p:txBody>
          <a:bodyPr>
            <a:normAutofit fontScale="90000"/>
          </a:bodyPr>
          <a:lstStyle/>
          <a:p>
            <a:br>
              <a:rPr lang="es-AR" b="1" dirty="0">
                <a:solidFill>
                  <a:srgbClr val="FF0000"/>
                </a:solidFill>
                <a:latin typeface="Arial" panose="020B0604020202020204" pitchFamily="34" charset="0"/>
                <a:cs typeface="Arial" panose="020B0604020202020204" pitchFamily="34" charset="0"/>
              </a:rPr>
            </a:br>
            <a:r>
              <a:rPr lang="es-AR" sz="3100" b="1" dirty="0">
                <a:solidFill>
                  <a:srgbClr val="FF0000"/>
                </a:solidFill>
                <a:latin typeface="Arial" panose="020B0604020202020204" pitchFamily="34" charset="0"/>
                <a:cs typeface="Arial" panose="020B0604020202020204" pitchFamily="34" charset="0"/>
              </a:rPr>
              <a:t>LEY 24.901/97 </a:t>
            </a:r>
            <a:r>
              <a:rPr lang="es-AR" sz="2000" b="1" dirty="0">
                <a:solidFill>
                  <a:srgbClr val="00B050"/>
                </a:solidFill>
                <a:latin typeface="Arial" panose="020B0604020202020204" pitchFamily="34" charset="0"/>
                <a:cs typeface="Arial" panose="020B0604020202020204" pitchFamily="34" charset="0"/>
              </a:rPr>
              <a:t>enfatiza el concepto de </a:t>
            </a:r>
            <a:r>
              <a:rPr lang="es-AR" sz="2000" b="1">
                <a:solidFill>
                  <a:srgbClr val="00B050"/>
                </a:solidFill>
                <a:latin typeface="Arial" panose="020B0604020202020204" pitchFamily="34" charset="0"/>
                <a:cs typeface="Arial" panose="020B0604020202020204" pitchFamily="34" charset="0"/>
              </a:rPr>
              <a:t>Cobertura Integral</a:t>
            </a:r>
            <a:br>
              <a:rPr lang="es-AR" sz="2000" b="1" dirty="0">
                <a:solidFill>
                  <a:srgbClr val="00B050"/>
                </a:solidFill>
                <a:latin typeface="Arial" panose="020B0604020202020204" pitchFamily="34" charset="0"/>
                <a:cs typeface="Arial" panose="020B0604020202020204" pitchFamily="34" charset="0"/>
              </a:rPr>
            </a:br>
            <a:r>
              <a:rPr lang="es-AR" sz="3100" b="1" dirty="0">
                <a:latin typeface="Arial" panose="020B0604020202020204" pitchFamily="34" charset="0"/>
                <a:cs typeface="Arial" panose="020B0604020202020204" pitchFamily="34" charset="0"/>
              </a:rPr>
              <a:t>Sistema de prestaciones de salud  con el concepto de cobertura integral</a:t>
            </a:r>
            <a:br>
              <a:rPr lang="es-AR" sz="3100" b="1" dirty="0">
                <a:latin typeface="Arial" panose="020B0604020202020204" pitchFamily="34" charset="0"/>
                <a:cs typeface="Arial" panose="020B0604020202020204" pitchFamily="34" charset="0"/>
              </a:rPr>
            </a:br>
            <a:endParaRPr lang="es-AR" sz="3100"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2063552" y="1772817"/>
            <a:ext cx="8147248" cy="4353347"/>
          </a:xfrm>
        </p:spPr>
        <p:txBody>
          <a:bodyPr>
            <a:normAutofit fontScale="85000" lnSpcReduction="10000"/>
          </a:bodyPr>
          <a:lstStyle/>
          <a:p>
            <a:pPr algn="ctr"/>
            <a:endParaRPr lang="es-ES_tradnl" altLang="es-AR" sz="1400" b="1" dirty="0">
              <a:solidFill>
                <a:srgbClr val="FF0000"/>
              </a:solidFill>
              <a:latin typeface="Arial" panose="020B0604020202020204" pitchFamily="34" charset="0"/>
              <a:cs typeface="Arial" panose="020B0604020202020204" pitchFamily="34" charset="0"/>
            </a:endParaRPr>
          </a:p>
          <a:p>
            <a:pPr algn="ctr"/>
            <a:r>
              <a:rPr lang="es-ES_tradnl" altLang="es-AR" sz="1400" b="1" dirty="0">
                <a:solidFill>
                  <a:srgbClr val="FF0000"/>
                </a:solidFill>
                <a:latin typeface="Arial" panose="020B0604020202020204" pitchFamily="34" charset="0"/>
                <a:cs typeface="Arial" panose="020B0604020202020204" pitchFamily="34" charset="0"/>
              </a:rPr>
              <a:t>CAPITULO II: Ámbito de aplicación. </a:t>
            </a:r>
          </a:p>
          <a:p>
            <a:pPr algn="ctr"/>
            <a:endParaRPr lang="es-ES_tradnl" altLang="es-AR" sz="1400" b="1" dirty="0">
              <a:solidFill>
                <a:srgbClr val="FF0000"/>
              </a:solidFill>
              <a:latin typeface="Arial" panose="020B0604020202020204" pitchFamily="34" charset="0"/>
              <a:cs typeface="Arial" panose="020B0604020202020204" pitchFamily="34" charset="0"/>
            </a:endParaRPr>
          </a:p>
          <a:p>
            <a:pPr lvl="1" algn="just">
              <a:buNone/>
            </a:pPr>
            <a:r>
              <a:rPr lang="es-ES_tradnl" altLang="es-AR" sz="1700" b="1" dirty="0">
                <a:latin typeface="Arial" panose="020B0604020202020204" pitchFamily="34" charset="0"/>
                <a:cs typeface="Arial" panose="020B0604020202020204" pitchFamily="34" charset="0"/>
              </a:rPr>
              <a:t>ARTICULO 2º </a:t>
            </a:r>
            <a:r>
              <a:rPr lang="es-ES_tradnl" altLang="es-AR" sz="1700" dirty="0">
                <a:latin typeface="Arial" panose="020B0604020202020204" pitchFamily="34" charset="0"/>
                <a:cs typeface="Arial" panose="020B0604020202020204" pitchFamily="34" charset="0"/>
              </a:rPr>
              <a:t>— Las </a:t>
            </a:r>
            <a:r>
              <a:rPr lang="es-ES_tradnl" altLang="es-AR" sz="1700" b="1" dirty="0">
                <a:latin typeface="Arial" panose="020B0604020202020204" pitchFamily="34" charset="0"/>
                <a:cs typeface="Arial" panose="020B0604020202020204" pitchFamily="34" charset="0"/>
              </a:rPr>
              <a:t>obras sociales, comprendiendo por tal concepto las entidades enunciadas en el artículo 1º de la ley 23.660, tendrán a su cargo con carácter obligatorio, la cobertura total de las prestaciones básicas enunciadas en la presente ley</a:t>
            </a:r>
            <a:r>
              <a:rPr lang="es-ES_tradnl" altLang="es-AR" sz="1700" dirty="0">
                <a:latin typeface="Arial" panose="020B0604020202020204" pitchFamily="34" charset="0"/>
                <a:cs typeface="Arial" panose="020B0604020202020204" pitchFamily="34" charset="0"/>
              </a:rPr>
              <a:t>, que necesiten las personas con discapacidad afiliadas a las mismas. </a:t>
            </a:r>
          </a:p>
          <a:p>
            <a:pPr lvl="1" algn="just">
              <a:buNone/>
            </a:pPr>
            <a:endParaRPr lang="es-ES_tradnl" altLang="es-AR" sz="1700" dirty="0">
              <a:latin typeface="Arial" panose="020B0604020202020204" pitchFamily="34" charset="0"/>
              <a:cs typeface="Arial" panose="020B0604020202020204" pitchFamily="34" charset="0"/>
            </a:endParaRPr>
          </a:p>
          <a:p>
            <a:pPr lvl="1" algn="just">
              <a:buNone/>
            </a:pPr>
            <a:r>
              <a:rPr lang="es-ES_tradnl" altLang="es-AR" sz="1700" b="1" dirty="0">
                <a:latin typeface="Arial" panose="020B0604020202020204" pitchFamily="34" charset="0"/>
                <a:cs typeface="Arial" panose="020B0604020202020204" pitchFamily="34" charset="0"/>
              </a:rPr>
              <a:t>ARTICULO 4º </a:t>
            </a:r>
            <a:r>
              <a:rPr lang="es-ES_tradnl" altLang="es-AR" sz="1700" dirty="0">
                <a:latin typeface="Arial" panose="020B0604020202020204" pitchFamily="34" charset="0"/>
                <a:cs typeface="Arial" panose="020B0604020202020204" pitchFamily="34" charset="0"/>
              </a:rPr>
              <a:t>— Las </a:t>
            </a:r>
            <a:r>
              <a:rPr lang="es-ES_tradnl" altLang="es-AR" sz="1700" b="1" dirty="0">
                <a:latin typeface="Arial" panose="020B0604020202020204" pitchFamily="34" charset="0"/>
                <a:cs typeface="Arial" panose="020B0604020202020204" pitchFamily="34" charset="0"/>
              </a:rPr>
              <a:t>personas con discapacidad que carecieren de cobertura de obra social tendrán derecho al acceso a la totalidad de las prestaciones básicas</a:t>
            </a:r>
            <a:r>
              <a:rPr lang="es-ES_tradnl" altLang="es-AR" sz="1700" dirty="0">
                <a:latin typeface="Arial" panose="020B0604020202020204" pitchFamily="34" charset="0"/>
                <a:cs typeface="Arial" panose="020B0604020202020204" pitchFamily="34" charset="0"/>
              </a:rPr>
              <a:t> comprendidas en la presente norma, </a:t>
            </a:r>
            <a:r>
              <a:rPr lang="es-ES_tradnl" altLang="es-AR" sz="1700" b="1" dirty="0">
                <a:latin typeface="Arial" panose="020B0604020202020204" pitchFamily="34" charset="0"/>
                <a:cs typeface="Arial" panose="020B0604020202020204" pitchFamily="34" charset="0"/>
              </a:rPr>
              <a:t>a través de los organismos dependientes del Estado</a:t>
            </a:r>
            <a:r>
              <a:rPr lang="es-ES_tradnl" altLang="es-AR" sz="1700" dirty="0">
                <a:latin typeface="Arial" panose="020B0604020202020204" pitchFamily="34" charset="0"/>
                <a:cs typeface="Arial" panose="020B0604020202020204" pitchFamily="34" charset="0"/>
              </a:rPr>
              <a:t>. </a:t>
            </a:r>
          </a:p>
          <a:p>
            <a:pPr algn="ctr"/>
            <a:r>
              <a:rPr lang="es-ES_tradnl" altLang="es-AR" sz="1400" b="1" dirty="0">
                <a:solidFill>
                  <a:srgbClr val="FF0000"/>
                </a:solidFill>
                <a:latin typeface="Arial" panose="020B0604020202020204" pitchFamily="34" charset="0"/>
                <a:cs typeface="Arial" panose="020B0604020202020204" pitchFamily="34" charset="0"/>
              </a:rPr>
              <a:t>CAPITULO III: Población beneficiaria </a:t>
            </a:r>
            <a:r>
              <a:rPr lang="es-AR" sz="1400" b="1" dirty="0">
                <a:solidFill>
                  <a:srgbClr val="0070C0"/>
                </a:solidFill>
                <a:latin typeface="Arial" panose="020B0604020202020204" pitchFamily="34" charset="0"/>
                <a:cs typeface="Arial" panose="020B0604020202020204" pitchFamily="34" charset="0"/>
              </a:rPr>
              <a:t>(aun cuando no tenga O.B)</a:t>
            </a:r>
            <a:br>
              <a:rPr lang="es-AR" sz="1400" b="1" dirty="0">
                <a:solidFill>
                  <a:srgbClr val="0070C0"/>
                </a:solidFill>
                <a:latin typeface="Arial" panose="020B0604020202020204" pitchFamily="34" charset="0"/>
                <a:cs typeface="Arial" panose="020B0604020202020204" pitchFamily="34" charset="0"/>
              </a:rPr>
            </a:br>
            <a:endParaRPr lang="es-ES_tradnl" altLang="es-AR" sz="1400" b="1" dirty="0">
              <a:solidFill>
                <a:srgbClr val="0070C0"/>
              </a:solidFill>
              <a:latin typeface="Arial" panose="020B0604020202020204" pitchFamily="34" charset="0"/>
              <a:cs typeface="Arial" panose="020B0604020202020204" pitchFamily="34" charset="0"/>
            </a:endParaRPr>
          </a:p>
          <a:p>
            <a:pPr lvl="1" algn="just">
              <a:buNone/>
            </a:pPr>
            <a:r>
              <a:rPr lang="es-ES_tradnl" altLang="es-AR" sz="1400" b="1" dirty="0">
                <a:latin typeface="Arial" panose="020B0604020202020204" pitchFamily="34" charset="0"/>
                <a:cs typeface="Arial" panose="020B0604020202020204" pitchFamily="34" charset="0"/>
              </a:rPr>
              <a:t>ARTICULO 9º </a:t>
            </a:r>
            <a:r>
              <a:rPr lang="es-ES_tradnl" altLang="es-AR" sz="1600" dirty="0">
                <a:latin typeface="Arial" panose="020B0604020202020204" pitchFamily="34" charset="0"/>
                <a:cs typeface="Arial" panose="020B0604020202020204" pitchFamily="34" charset="0"/>
              </a:rPr>
              <a:t>— Entiéndase por </a:t>
            </a:r>
            <a:r>
              <a:rPr lang="es-ES_tradnl" altLang="es-AR" sz="1600" b="1" dirty="0">
                <a:latin typeface="Arial" panose="020B0604020202020204" pitchFamily="34" charset="0"/>
                <a:cs typeface="Arial" panose="020B0604020202020204" pitchFamily="34" charset="0"/>
              </a:rPr>
              <a:t>persona con discapacidad</a:t>
            </a:r>
            <a:r>
              <a:rPr lang="es-ES_tradnl" altLang="es-AR" sz="1600" dirty="0">
                <a:latin typeface="Arial" panose="020B0604020202020204" pitchFamily="34" charset="0"/>
                <a:cs typeface="Arial" panose="020B0604020202020204" pitchFamily="34" charset="0"/>
              </a:rPr>
              <a:t>, conforme lo establecido por el </a:t>
            </a:r>
            <a:r>
              <a:rPr lang="es-ES_tradnl" altLang="es-AR" sz="1600" b="1" dirty="0">
                <a:latin typeface="Arial" panose="020B0604020202020204" pitchFamily="34" charset="0"/>
                <a:cs typeface="Arial" panose="020B0604020202020204" pitchFamily="34" charset="0"/>
              </a:rPr>
              <a:t>artículo 2º de la ley 22.431</a:t>
            </a:r>
            <a:r>
              <a:rPr lang="es-ES_tradnl" altLang="es-AR" sz="1600" dirty="0">
                <a:latin typeface="Arial" panose="020B0604020202020204" pitchFamily="34" charset="0"/>
                <a:cs typeface="Arial" panose="020B0604020202020204" pitchFamily="34" charset="0"/>
              </a:rPr>
              <a:t>, a </a:t>
            </a:r>
            <a:r>
              <a:rPr lang="es-ES_tradnl" altLang="es-AR" sz="1600" b="1" dirty="0">
                <a:latin typeface="Arial" panose="020B0604020202020204" pitchFamily="34" charset="0"/>
                <a:cs typeface="Arial" panose="020B0604020202020204" pitchFamily="34" charset="0"/>
              </a:rPr>
              <a:t>toda aquella que padezca una alteración funcional permanente o prolongada, motora, sensorial o mental</a:t>
            </a:r>
            <a:r>
              <a:rPr lang="es-ES_tradnl" altLang="es-AR" sz="1600" dirty="0">
                <a:latin typeface="Arial" panose="020B0604020202020204" pitchFamily="34" charset="0"/>
                <a:cs typeface="Arial" panose="020B0604020202020204" pitchFamily="34" charset="0"/>
              </a:rPr>
              <a:t>, que en relación a su edad y medio social implique desventajas considerables a su integración. </a:t>
            </a:r>
          </a:p>
          <a:p>
            <a:pPr lvl="1" algn="just">
              <a:buNone/>
            </a:pPr>
            <a:endParaRPr lang="es-ES_tradnl" altLang="es-AR" sz="1600" dirty="0">
              <a:latin typeface="Arial" panose="020B0604020202020204" pitchFamily="34" charset="0"/>
              <a:cs typeface="Arial" panose="020B0604020202020204" pitchFamily="34" charset="0"/>
            </a:endParaRPr>
          </a:p>
          <a:p>
            <a:pPr lvl="1" algn="just">
              <a:buNone/>
            </a:pPr>
            <a:r>
              <a:rPr lang="es-ES_tradnl" altLang="es-AR" sz="1600" b="1" dirty="0">
                <a:latin typeface="Arial" panose="020B0604020202020204" pitchFamily="34" charset="0"/>
                <a:cs typeface="Arial" panose="020B0604020202020204" pitchFamily="34" charset="0"/>
              </a:rPr>
              <a:t>ARTICULO 10</a:t>
            </a:r>
            <a:r>
              <a:rPr lang="es-ES_tradnl" altLang="es-AR" sz="1600" dirty="0">
                <a:latin typeface="Arial" panose="020B0604020202020204" pitchFamily="34" charset="0"/>
                <a:cs typeface="Arial" panose="020B0604020202020204" pitchFamily="34" charset="0"/>
              </a:rPr>
              <a:t>. — A los efectos de la presente ley, la </a:t>
            </a:r>
            <a:r>
              <a:rPr lang="es-ES_tradnl" altLang="es-AR" sz="1600" b="1" dirty="0">
                <a:latin typeface="Arial" panose="020B0604020202020204" pitchFamily="34" charset="0"/>
                <a:cs typeface="Arial" panose="020B0604020202020204" pitchFamily="34" charset="0"/>
              </a:rPr>
              <a:t>discapacidad deberá acreditarse conforme a lo establecido por el artículo 3º de la ley 22.431</a:t>
            </a:r>
            <a:r>
              <a:rPr lang="es-ES_tradnl" altLang="es-AR" sz="1600" dirty="0">
                <a:latin typeface="Arial" panose="020B0604020202020204" pitchFamily="34" charset="0"/>
                <a:cs typeface="Arial" panose="020B0604020202020204" pitchFamily="34" charset="0"/>
              </a:rPr>
              <a:t> y por leyes provinciales. </a:t>
            </a:r>
          </a:p>
          <a:p>
            <a:endParaRPr lang="es-A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9987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4" y="274638"/>
            <a:ext cx="8219256" cy="418058"/>
          </a:xfrm>
        </p:spPr>
        <p:txBody>
          <a:bodyPr>
            <a:noAutofit/>
          </a:bodyPr>
          <a:lstStyle/>
          <a:p>
            <a:br>
              <a:rPr lang="es-ES_tradnl" altLang="es-AR" sz="1600" b="1" dirty="0">
                <a:solidFill>
                  <a:srgbClr val="FF0000"/>
                </a:solidFill>
                <a:latin typeface="Arial" panose="020B0604020202020204" pitchFamily="34" charset="0"/>
                <a:cs typeface="Arial" panose="020B0604020202020204" pitchFamily="34" charset="0"/>
              </a:rPr>
            </a:br>
            <a:r>
              <a:rPr lang="es-ES_tradnl" altLang="es-AR" sz="1600" b="1" dirty="0">
                <a:solidFill>
                  <a:srgbClr val="FF0000"/>
                </a:solidFill>
                <a:latin typeface="Arial" panose="020B0604020202020204" pitchFamily="34" charset="0"/>
                <a:cs typeface="Arial" panose="020B0604020202020204" pitchFamily="34" charset="0"/>
              </a:rPr>
              <a:t>CAPITULO IV: Prestaciones básicas</a:t>
            </a:r>
            <a:br>
              <a:rPr lang="es-ES_tradnl" altLang="es-AR" sz="1600" b="1" dirty="0">
                <a:solidFill>
                  <a:srgbClr val="FF0000"/>
                </a:solidFill>
                <a:latin typeface="Arial" panose="020B0604020202020204" pitchFamily="34" charset="0"/>
                <a:cs typeface="Arial" panose="020B0604020202020204" pitchFamily="34" charset="0"/>
              </a:rPr>
            </a:br>
            <a:endParaRPr lang="es-AR" sz="1600" b="1" dirty="0">
              <a:solidFill>
                <a:srgbClr val="FF0000"/>
              </a:solidFill>
            </a:endParaRPr>
          </a:p>
        </p:txBody>
      </p:sp>
      <p:sp>
        <p:nvSpPr>
          <p:cNvPr id="3" name="2 Marcador de contenido"/>
          <p:cNvSpPr>
            <a:spLocks noGrp="1"/>
          </p:cNvSpPr>
          <p:nvPr>
            <p:ph idx="1"/>
          </p:nvPr>
        </p:nvSpPr>
        <p:spPr>
          <a:xfrm>
            <a:off x="1919536" y="764705"/>
            <a:ext cx="8291264" cy="5361459"/>
          </a:xfrm>
        </p:spPr>
        <p:txBody>
          <a:bodyPr>
            <a:noAutofit/>
          </a:bodyPr>
          <a:lstStyle/>
          <a:p>
            <a:pPr lvl="1" algn="just">
              <a:buNone/>
            </a:pPr>
            <a:endParaRPr lang="es-ES_tradnl" altLang="es-AR" sz="1400" b="1" dirty="0">
              <a:latin typeface="Arial" panose="020B0604020202020204" pitchFamily="34" charset="0"/>
              <a:cs typeface="Arial" panose="020B0604020202020204" pitchFamily="34" charset="0"/>
            </a:endParaRPr>
          </a:p>
          <a:p>
            <a:pPr lvl="1" algn="just">
              <a:buNone/>
            </a:pPr>
            <a:r>
              <a:rPr lang="es-ES_tradnl" altLang="es-AR" sz="1400" b="1" dirty="0">
                <a:latin typeface="Arial" panose="020B0604020202020204" pitchFamily="34" charset="0"/>
                <a:cs typeface="Arial" panose="020B0604020202020204" pitchFamily="34" charset="0"/>
              </a:rPr>
              <a:t>ARTICULO 14. — Prestaciones preventivas</a:t>
            </a:r>
            <a:r>
              <a:rPr lang="es-ES_tradnl" altLang="es-AR" sz="1400" dirty="0">
                <a:latin typeface="Arial" panose="020B0604020202020204" pitchFamily="34" charset="0"/>
                <a:cs typeface="Arial" panose="020B0604020202020204" pitchFamily="34" charset="0"/>
              </a:rPr>
              <a:t>. </a:t>
            </a:r>
          </a:p>
          <a:p>
            <a:pPr lvl="1" algn="just">
              <a:buNone/>
            </a:pPr>
            <a:r>
              <a:rPr lang="es-ES_tradnl" altLang="es-AR" sz="1400" b="1" dirty="0">
                <a:latin typeface="Arial" panose="020B0604020202020204" pitchFamily="34" charset="0"/>
                <a:cs typeface="Arial" panose="020B0604020202020204" pitchFamily="34" charset="0"/>
              </a:rPr>
              <a:t>ARTICULO 15. — Prestaciones de rehabilitación</a:t>
            </a:r>
            <a:r>
              <a:rPr lang="es-ES_tradnl" altLang="es-AR" sz="1400" dirty="0">
                <a:latin typeface="Arial" panose="020B0604020202020204" pitchFamily="34" charset="0"/>
                <a:cs typeface="Arial" panose="020B0604020202020204" pitchFamily="34" charset="0"/>
              </a:rPr>
              <a:t>. </a:t>
            </a:r>
          </a:p>
          <a:p>
            <a:pPr lvl="2" algn="just">
              <a:buNone/>
            </a:pPr>
            <a:r>
              <a:rPr lang="es-ES_tradnl" altLang="es-AR" sz="1400" dirty="0">
                <a:latin typeface="Arial" panose="020B0604020202020204" pitchFamily="34" charset="0"/>
                <a:cs typeface="Arial" panose="020B0604020202020204" pitchFamily="34" charset="0"/>
              </a:rPr>
              <a:t>En todos los casos se deberá brindar cobertura integral en rehabilitación, cualquiera fuere el tipo y grado de discapacidad, con los recursos humanos, metodologías y técnicas que fuere menester, y por el tiempo y las etapas que cada caso requiera.</a:t>
            </a:r>
          </a:p>
          <a:p>
            <a:pPr lvl="1" algn="just">
              <a:buNone/>
            </a:pPr>
            <a:r>
              <a:rPr lang="es-ES_tradnl" altLang="es-AR" sz="1400" b="1" dirty="0">
                <a:latin typeface="Arial" panose="020B0604020202020204" pitchFamily="34" charset="0"/>
                <a:cs typeface="Arial" panose="020B0604020202020204" pitchFamily="34" charset="0"/>
              </a:rPr>
              <a:t>ARTICULO 16. — Prestaciones terapéuticas educativas. </a:t>
            </a:r>
          </a:p>
          <a:p>
            <a:pPr lvl="2" algn="just">
              <a:buNone/>
            </a:pPr>
            <a:r>
              <a:rPr lang="es-ES_tradnl" altLang="es-AR" sz="1400" dirty="0">
                <a:latin typeface="Arial" panose="020B0604020202020204" pitchFamily="34" charset="0"/>
                <a:cs typeface="Arial" panose="020B0604020202020204" pitchFamily="34" charset="0"/>
              </a:rPr>
              <a:t>Se entiende por prestaciones terapéuticas educativas, a aquellas que implementan acciones de atención tendientes a promover la restauración de conductas desajustadas, adquisición de adecuados niveles de </a:t>
            </a:r>
            <a:r>
              <a:rPr lang="es-ES_tradnl" altLang="es-AR" sz="1400" dirty="0" err="1">
                <a:latin typeface="Arial" panose="020B0604020202020204" pitchFamily="34" charset="0"/>
                <a:cs typeface="Arial" panose="020B0604020202020204" pitchFamily="34" charset="0"/>
              </a:rPr>
              <a:t>autovalimiento</a:t>
            </a:r>
            <a:r>
              <a:rPr lang="es-ES_tradnl" altLang="es-AR" sz="1400" dirty="0">
                <a:latin typeface="Arial" panose="020B0604020202020204" pitchFamily="34" charset="0"/>
                <a:cs typeface="Arial" panose="020B0604020202020204" pitchFamily="34" charset="0"/>
              </a:rPr>
              <a:t> e independencia, e incorporación de nuevos modelos de interacción, mediante el </a:t>
            </a:r>
            <a:r>
              <a:rPr lang="es-ES_tradnl" altLang="es-AR" sz="1400" dirty="0" err="1">
                <a:latin typeface="Arial" panose="020B0604020202020204" pitchFamily="34" charset="0"/>
                <a:cs typeface="Arial" panose="020B0604020202020204" pitchFamily="34" charset="0"/>
              </a:rPr>
              <a:t>desarollo</a:t>
            </a:r>
            <a:r>
              <a:rPr lang="es-ES_tradnl" altLang="es-AR" sz="1400" dirty="0">
                <a:latin typeface="Arial" panose="020B0604020202020204" pitchFamily="34" charset="0"/>
                <a:cs typeface="Arial" panose="020B0604020202020204" pitchFamily="34" charset="0"/>
              </a:rPr>
              <a:t> coordinado de metodologías y técnicas de ámbito terapéutico-pedagógico y recreativo</a:t>
            </a:r>
            <a:endParaRPr lang="es-ES_tradnl" altLang="es-AR" sz="1400" b="1" dirty="0">
              <a:latin typeface="Arial" panose="020B0604020202020204" pitchFamily="34" charset="0"/>
              <a:cs typeface="Arial" panose="020B0604020202020204" pitchFamily="34" charset="0"/>
            </a:endParaRPr>
          </a:p>
          <a:p>
            <a:pPr lvl="1" algn="just">
              <a:buNone/>
            </a:pPr>
            <a:r>
              <a:rPr lang="es-ES_tradnl" altLang="es-AR" sz="1400" b="1" dirty="0">
                <a:latin typeface="Arial" panose="020B0604020202020204" pitchFamily="34" charset="0"/>
                <a:cs typeface="Arial" panose="020B0604020202020204" pitchFamily="34" charset="0"/>
              </a:rPr>
              <a:t>ARTICULO 17. — Prestaciones educativas</a:t>
            </a:r>
            <a:r>
              <a:rPr lang="es-ES_tradnl" altLang="es-AR" sz="1400" dirty="0">
                <a:latin typeface="Arial" panose="020B0604020202020204" pitchFamily="34" charset="0"/>
                <a:cs typeface="Arial" panose="020B0604020202020204" pitchFamily="34" charset="0"/>
              </a:rPr>
              <a:t>. </a:t>
            </a:r>
          </a:p>
          <a:p>
            <a:pPr lvl="2" algn="just">
              <a:buNone/>
            </a:pPr>
            <a:r>
              <a:rPr lang="es-ES_tradnl" altLang="es-AR" sz="1400" dirty="0">
                <a:latin typeface="Arial" panose="020B0604020202020204" pitchFamily="34" charset="0"/>
                <a:cs typeface="Arial" panose="020B0604020202020204" pitchFamily="34" charset="0"/>
              </a:rPr>
              <a:t>Se entiende por prestaciones educativas a aquellas que desarrollan acciones de enseñanza-aprendizaje mediante una programación sistemática específicamente diseñada, para realizarlas en un período predeterminado e implementarlas según requerimientos de cada tipo de discapacidad.</a:t>
            </a:r>
          </a:p>
          <a:p>
            <a:pPr lvl="1" algn="just">
              <a:buNone/>
            </a:pPr>
            <a:r>
              <a:rPr lang="es-ES_tradnl" altLang="es-AR" sz="1400" b="1" dirty="0">
                <a:latin typeface="Arial" panose="020B0604020202020204" pitchFamily="34" charset="0"/>
                <a:cs typeface="Arial" panose="020B0604020202020204" pitchFamily="34" charset="0"/>
              </a:rPr>
              <a:t>ARTICULO 18. — Prestaciones asistenciales</a:t>
            </a:r>
            <a:r>
              <a:rPr lang="es-ES_tradnl" altLang="es-AR" sz="1400" dirty="0">
                <a:latin typeface="Arial" panose="020B0604020202020204" pitchFamily="34" charset="0"/>
                <a:cs typeface="Arial" panose="020B0604020202020204" pitchFamily="34" charset="0"/>
              </a:rPr>
              <a:t>. </a:t>
            </a:r>
          </a:p>
          <a:p>
            <a:pPr lvl="2" algn="just">
              <a:buNone/>
            </a:pPr>
            <a:r>
              <a:rPr lang="es-ES_tradnl" altLang="es-AR" sz="1400" dirty="0">
                <a:latin typeface="Arial" panose="020B0604020202020204" pitchFamily="34" charset="0"/>
                <a:cs typeface="Arial" panose="020B0604020202020204" pitchFamily="34" charset="0"/>
              </a:rPr>
              <a:t>Se entiende por prestaciones asistenciales a aquellas que tienen por finalidad la cobertura de los requerimientos básicos esenciales de la persona con discapacidad (hábitat-alimentación atención especializada) a los que se accede de acuerdo con el tipo de discapacidad y situación socio-familiar que posea el demandante.</a:t>
            </a:r>
          </a:p>
          <a:p>
            <a:endParaRPr lang="es-AR" dirty="0"/>
          </a:p>
          <a:p>
            <a:pPr lvl="2" algn="just">
              <a:buNone/>
            </a:pPr>
            <a:endParaRPr lang="es-ES_tradnl" altLang="es-AR" sz="1400" dirty="0">
              <a:latin typeface="Arial" panose="020B0604020202020204" pitchFamily="34" charset="0"/>
              <a:cs typeface="Arial" panose="020B0604020202020204" pitchFamily="34" charset="0"/>
            </a:endParaRPr>
          </a:p>
          <a:p>
            <a:pPr algn="just"/>
            <a:endParaRPr lang="es-A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1889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10732"/>
            <a:ext cx="8229600" cy="1143000"/>
          </a:xfrm>
        </p:spPr>
        <p:txBody>
          <a:bodyPr>
            <a:normAutofit/>
          </a:bodyPr>
          <a:lstStyle/>
          <a:p>
            <a:r>
              <a:rPr lang="es-AR" sz="1600" b="1" dirty="0">
                <a:solidFill>
                  <a:srgbClr val="FF0000"/>
                </a:solidFill>
                <a:latin typeface="Arial" panose="020B0604020202020204" pitchFamily="34" charset="0"/>
                <a:cs typeface="Arial" panose="020B0604020202020204" pitchFamily="34" charset="0"/>
              </a:rPr>
              <a:t>CAPITULO V: SERVICIOS ESPECIALES</a:t>
            </a:r>
          </a:p>
        </p:txBody>
      </p:sp>
      <p:sp>
        <p:nvSpPr>
          <p:cNvPr id="3" name="2 Marcador de contenido"/>
          <p:cNvSpPr>
            <a:spLocks noGrp="1"/>
          </p:cNvSpPr>
          <p:nvPr>
            <p:ph idx="1"/>
          </p:nvPr>
        </p:nvSpPr>
        <p:spPr>
          <a:xfrm>
            <a:off x="1919536" y="764705"/>
            <a:ext cx="8291264" cy="5361459"/>
          </a:xfrm>
        </p:spPr>
        <p:txBody>
          <a:bodyPr>
            <a:normAutofit/>
          </a:bodyPr>
          <a:lstStyle/>
          <a:p>
            <a:pPr lvl="1" algn="just">
              <a:buNone/>
              <a:defRPr/>
            </a:pPr>
            <a:r>
              <a:rPr lang="es-ES_tradnl" sz="1600" b="1" dirty="0">
                <a:latin typeface="Arial" panose="020B0604020202020204" pitchFamily="34" charset="0"/>
                <a:cs typeface="Arial" panose="020B0604020202020204" pitchFamily="34" charset="0"/>
              </a:rPr>
              <a:t>ARTICULO 19. — Servicios específicos al solo efecto enunciativo.</a:t>
            </a:r>
          </a:p>
          <a:p>
            <a:pPr lvl="1" algn="just">
              <a:buNone/>
              <a:defRPr/>
            </a:pPr>
            <a:r>
              <a:rPr lang="es-ES_tradnl" sz="1600" b="1" dirty="0">
                <a:latin typeface="Arial" panose="020B0604020202020204" pitchFamily="34" charset="0"/>
                <a:cs typeface="Arial" panose="020B0604020202020204" pitchFamily="34" charset="0"/>
              </a:rPr>
              <a:t>ARTICULO 20. — Estimulación temprana</a:t>
            </a:r>
            <a:r>
              <a:rPr lang="es-ES_tradnl" sz="1600" dirty="0">
                <a:latin typeface="Arial" panose="020B0604020202020204" pitchFamily="34" charset="0"/>
                <a:cs typeface="Arial" panose="020B0604020202020204" pitchFamily="34" charset="0"/>
              </a:rPr>
              <a:t>. </a:t>
            </a:r>
          </a:p>
          <a:p>
            <a:pPr lvl="1" algn="just">
              <a:buNone/>
              <a:defRPr/>
            </a:pPr>
            <a:r>
              <a:rPr lang="es-ES_tradnl" sz="1600" b="1" dirty="0">
                <a:latin typeface="Arial" panose="020B0604020202020204" pitchFamily="34" charset="0"/>
                <a:cs typeface="Arial" panose="020B0604020202020204" pitchFamily="34" charset="0"/>
              </a:rPr>
              <a:t>ARTICULO 21. — Educación Inicial. </a:t>
            </a:r>
          </a:p>
          <a:p>
            <a:pPr lvl="1" algn="just">
              <a:buNone/>
              <a:defRPr/>
            </a:pPr>
            <a:r>
              <a:rPr lang="es-ES_tradnl" sz="1600" b="1" dirty="0">
                <a:latin typeface="Arial" panose="020B0604020202020204" pitchFamily="34" charset="0"/>
                <a:cs typeface="Arial" panose="020B0604020202020204" pitchFamily="34" charset="0"/>
              </a:rPr>
              <a:t>ARTICULO 22. — Educación General Básica. </a:t>
            </a:r>
          </a:p>
          <a:p>
            <a:pPr lvl="1" algn="just">
              <a:buNone/>
              <a:defRPr/>
            </a:pPr>
            <a:r>
              <a:rPr lang="es-ES_tradnl" sz="1600" b="1" dirty="0">
                <a:latin typeface="Arial" panose="020B0604020202020204" pitchFamily="34" charset="0"/>
                <a:cs typeface="Arial" panose="020B0604020202020204" pitchFamily="34" charset="0"/>
              </a:rPr>
              <a:t>ARTICULO 23. — Formación laboral. </a:t>
            </a:r>
            <a:endParaRPr lang="es-ES_tradnl" sz="1600" dirty="0">
              <a:latin typeface="Arial" panose="020B0604020202020204" pitchFamily="34" charset="0"/>
              <a:cs typeface="Arial" panose="020B0604020202020204" pitchFamily="34" charset="0"/>
            </a:endParaRPr>
          </a:p>
          <a:p>
            <a:pPr lvl="1" algn="just">
              <a:buNone/>
              <a:defRPr/>
            </a:pPr>
            <a:r>
              <a:rPr lang="es-ES_tradnl" sz="1600" b="1" dirty="0">
                <a:latin typeface="Arial" panose="020B0604020202020204" pitchFamily="34" charset="0"/>
                <a:cs typeface="Arial" panose="020B0604020202020204" pitchFamily="34" charset="0"/>
              </a:rPr>
              <a:t>ARTICULO 24. — Centro de Día. </a:t>
            </a:r>
            <a:endParaRPr lang="es-ES_tradnl" sz="1600" dirty="0">
              <a:latin typeface="Arial" panose="020B0604020202020204" pitchFamily="34" charset="0"/>
              <a:cs typeface="Arial" panose="020B0604020202020204" pitchFamily="34" charset="0"/>
            </a:endParaRPr>
          </a:p>
          <a:p>
            <a:pPr lvl="1" algn="just">
              <a:buNone/>
              <a:defRPr/>
            </a:pPr>
            <a:r>
              <a:rPr lang="es-ES_tradnl" sz="1600" b="1" dirty="0">
                <a:latin typeface="Arial" panose="020B0604020202020204" pitchFamily="34" charset="0"/>
                <a:cs typeface="Arial" panose="020B0604020202020204" pitchFamily="34" charset="0"/>
              </a:rPr>
              <a:t>ARTICULO 25. — Centro educativo terapéutico. </a:t>
            </a:r>
          </a:p>
          <a:p>
            <a:pPr lvl="1" algn="just">
              <a:buNone/>
              <a:defRPr/>
            </a:pPr>
            <a:r>
              <a:rPr lang="es-ES_tradnl" sz="1600" b="1" dirty="0">
                <a:latin typeface="Arial" panose="020B0604020202020204" pitchFamily="34" charset="0"/>
                <a:cs typeface="Arial" panose="020B0604020202020204" pitchFamily="34" charset="0"/>
              </a:rPr>
              <a:t>ARTICULO 26. — Centro de rehabilitación psicótica. </a:t>
            </a:r>
            <a:endParaRPr lang="es-ES_tradnl" sz="1600" dirty="0">
              <a:latin typeface="Arial" panose="020B0604020202020204" pitchFamily="34" charset="0"/>
              <a:cs typeface="Arial" panose="020B0604020202020204" pitchFamily="34" charset="0"/>
            </a:endParaRPr>
          </a:p>
          <a:p>
            <a:pPr lvl="1" algn="just">
              <a:buNone/>
              <a:defRPr/>
            </a:pPr>
            <a:r>
              <a:rPr lang="es-ES_tradnl" sz="1600" b="1" dirty="0">
                <a:latin typeface="Arial" panose="020B0604020202020204" pitchFamily="34" charset="0"/>
                <a:cs typeface="Arial" panose="020B0604020202020204" pitchFamily="34" charset="0"/>
              </a:rPr>
              <a:t>ARTICULO 27. — Rehabilitación motora. </a:t>
            </a:r>
          </a:p>
          <a:p>
            <a:pPr lvl="1" algn="just">
              <a:buNone/>
              <a:defRPr/>
            </a:pPr>
            <a:r>
              <a:rPr lang="es-ES_tradnl" sz="1600" b="1" dirty="0">
                <a:latin typeface="Arial" panose="020B0604020202020204" pitchFamily="34" charset="0"/>
                <a:cs typeface="Arial" panose="020B0604020202020204" pitchFamily="34" charset="0"/>
              </a:rPr>
              <a:t>ARTICULO 28. — Atención odontológica integral. </a:t>
            </a:r>
          </a:p>
          <a:p>
            <a:pPr lvl="1" algn="just">
              <a:buNone/>
              <a:defRPr/>
            </a:pPr>
            <a:endParaRPr lang="es-ES_tradnl" sz="1600" b="1" dirty="0">
              <a:latin typeface="Arial" panose="020B0604020202020204" pitchFamily="34" charset="0"/>
              <a:cs typeface="Arial" panose="020B0604020202020204" pitchFamily="34" charset="0"/>
            </a:endParaRPr>
          </a:p>
          <a:p>
            <a:pPr algn="ctr">
              <a:defRPr/>
            </a:pPr>
            <a:r>
              <a:rPr lang="es-ES_tradnl" sz="1600" b="1" dirty="0">
                <a:solidFill>
                  <a:srgbClr val="FF0000"/>
                </a:solidFill>
                <a:latin typeface="Arial" panose="020B0604020202020204" pitchFamily="34" charset="0"/>
                <a:cs typeface="Arial" panose="020B0604020202020204" pitchFamily="34" charset="0"/>
              </a:rPr>
              <a:t>CAPITULO VI: Sistemas alternativos al grupo familiar</a:t>
            </a:r>
          </a:p>
          <a:p>
            <a:pPr lvl="1" algn="just">
              <a:buNone/>
              <a:defRPr/>
            </a:pPr>
            <a:r>
              <a:rPr lang="es-ES_tradnl" sz="1600" b="1" dirty="0">
                <a:latin typeface="Arial" panose="020B0604020202020204" pitchFamily="34" charset="0"/>
                <a:cs typeface="Arial" panose="020B0604020202020204" pitchFamily="34" charset="0"/>
              </a:rPr>
              <a:t>ARTICULO 29. a 32. — Residencia, Pequeños Hogares y Hogares. </a:t>
            </a:r>
          </a:p>
          <a:p>
            <a:pPr lvl="1" algn="just">
              <a:buNone/>
              <a:defRPr/>
            </a:pPr>
            <a:endParaRPr lang="es-ES_tradnl" sz="1600" b="1" dirty="0">
              <a:latin typeface="Arial" panose="020B0604020202020204" pitchFamily="34" charset="0"/>
              <a:cs typeface="Arial" panose="020B0604020202020204" pitchFamily="34" charset="0"/>
            </a:endParaRPr>
          </a:p>
          <a:p>
            <a:pPr algn="ctr">
              <a:defRPr/>
            </a:pPr>
            <a:r>
              <a:rPr lang="es-ES_tradnl" sz="1600" b="1" dirty="0">
                <a:solidFill>
                  <a:srgbClr val="FF0000"/>
                </a:solidFill>
                <a:latin typeface="Arial" panose="020B0604020202020204" pitchFamily="34" charset="0"/>
                <a:cs typeface="Arial" panose="020B0604020202020204" pitchFamily="34" charset="0"/>
              </a:rPr>
              <a:t>CAPITULO VII: Prestaciones complementarias</a:t>
            </a:r>
          </a:p>
          <a:p>
            <a:pPr lvl="1" algn="just">
              <a:buNone/>
              <a:defRPr/>
            </a:pPr>
            <a:r>
              <a:rPr lang="es-ES_tradnl" sz="1600" b="1" dirty="0">
                <a:latin typeface="Arial" panose="020B0604020202020204" pitchFamily="34" charset="0"/>
                <a:cs typeface="Arial" panose="020B0604020202020204" pitchFamily="34" charset="0"/>
              </a:rPr>
              <a:t>ARTICULO 33.  39. — Cobertura económica. Apoyo al Acceso. Atención psiquiátrica. </a:t>
            </a:r>
            <a:r>
              <a:rPr lang="es-ES_tradnl" sz="1600" b="1" dirty="0"/>
              <a:t>Medicamentos especiales. Atención domiciliaria. Atención especialistas. </a:t>
            </a:r>
          </a:p>
          <a:p>
            <a:endParaRPr lang="es-AR" dirty="0"/>
          </a:p>
        </p:txBody>
      </p:sp>
    </p:spTree>
    <p:extLst>
      <p:ext uri="{BB962C8B-B14F-4D97-AF65-F5344CB8AC3E}">
        <p14:creationId xmlns:p14="http://schemas.microsoft.com/office/powerpoint/2010/main" val="3541964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a:solidFill>
                  <a:srgbClr val="FF0000"/>
                </a:solidFill>
                <a:latin typeface="Arial" panose="020B0604020202020204" pitchFamily="34" charset="0"/>
                <a:cs typeface="Arial" panose="020B0604020202020204" pitchFamily="34" charset="0"/>
              </a:rPr>
              <a:t>No olvidar Ley 26.378</a:t>
            </a:r>
            <a:br>
              <a:rPr lang="es-AR" b="1" dirty="0">
                <a:solidFill>
                  <a:srgbClr val="FF0000"/>
                </a:solidFill>
                <a:latin typeface="Arial" panose="020B0604020202020204" pitchFamily="34" charset="0"/>
                <a:cs typeface="Arial" panose="020B0604020202020204" pitchFamily="34" charset="0"/>
              </a:rPr>
            </a:br>
            <a:endParaRPr lang="es-AR" b="1" dirty="0">
              <a:solidFill>
                <a:srgbClr val="FF0000"/>
              </a:solidFill>
              <a:latin typeface="Arial" panose="020B0604020202020204" pitchFamily="34" charset="0"/>
              <a:cs typeface="Arial" panose="020B0604020202020204" pitchFamily="34" charset="0"/>
            </a:endParaRPr>
          </a:p>
        </p:txBody>
      </p:sp>
      <p:sp>
        <p:nvSpPr>
          <p:cNvPr id="3" name="2 Marcador de texto"/>
          <p:cNvSpPr>
            <a:spLocks noGrp="1"/>
          </p:cNvSpPr>
          <p:nvPr>
            <p:ph type="body" idx="1"/>
          </p:nvPr>
        </p:nvSpPr>
        <p:spPr/>
        <p:txBody>
          <a:bodyPr/>
          <a:lstStyle/>
          <a:p>
            <a:pPr algn="just"/>
            <a:r>
              <a:rPr lang="es-AR" dirty="0"/>
              <a:t>CONVENCION SOBRE LOS DERECHOS DE LAS PERSONAS CON DISCAPACIDAD Junio 2008</a:t>
            </a:r>
          </a:p>
          <a:p>
            <a:pPr algn="just"/>
            <a:r>
              <a:rPr lang="es-AR" dirty="0">
                <a:solidFill>
                  <a:srgbClr val="FF0000"/>
                </a:solidFill>
              </a:rPr>
              <a:t>Ley 27.044/14 </a:t>
            </a:r>
            <a:r>
              <a:rPr lang="es-AR" dirty="0"/>
              <a:t>Le otorga a la Convención Jerarquía Constitucional conforme al </a:t>
            </a:r>
            <a:r>
              <a:rPr lang="es-AR" dirty="0">
                <a:solidFill>
                  <a:srgbClr val="FF0000"/>
                </a:solidFill>
              </a:rPr>
              <a:t>Art 75 </a:t>
            </a:r>
            <a:r>
              <a:rPr lang="es-AR" dirty="0" err="1">
                <a:solidFill>
                  <a:srgbClr val="FF0000"/>
                </a:solidFill>
              </a:rPr>
              <a:t>inc</a:t>
            </a:r>
            <a:r>
              <a:rPr lang="es-AR" dirty="0">
                <a:solidFill>
                  <a:srgbClr val="FF0000"/>
                </a:solidFill>
              </a:rPr>
              <a:t> 22</a:t>
            </a:r>
          </a:p>
          <a:p>
            <a:pPr algn="just"/>
            <a:r>
              <a:rPr lang="es-AR" dirty="0">
                <a:solidFill>
                  <a:srgbClr val="FF0000"/>
                </a:solidFill>
              </a:rPr>
              <a:t>Art. 75 inciso 23 </a:t>
            </a:r>
            <a:r>
              <a:rPr lang="es-AR" dirty="0"/>
              <a:t>Nos menciona la igualdad de oportunidades y trato y el pleno goce de los derechos reconocidos por la CN  </a:t>
            </a:r>
          </a:p>
        </p:txBody>
      </p:sp>
    </p:spTree>
    <p:extLst>
      <p:ext uri="{BB962C8B-B14F-4D97-AF65-F5344CB8AC3E}">
        <p14:creationId xmlns:p14="http://schemas.microsoft.com/office/powerpoint/2010/main" val="405087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1835700" y="546667"/>
            <a:ext cx="8520600" cy="810400"/>
          </a:xfrm>
          <a:prstGeom prst="rect">
            <a:avLst/>
          </a:prstGeom>
        </p:spPr>
        <p:txBody>
          <a:bodyPr spcFirstLastPara="1" vert="horz" wrap="square" lIns="91425" tIns="91425" rIns="91425" bIns="91425" rtlCol="0" anchor="t" anchorCtr="0">
            <a:noAutofit/>
          </a:bodyPr>
          <a:lstStyle/>
          <a:p>
            <a:r>
              <a:rPr lang="en" dirty="0"/>
              <a:t>Áreas de cobertura</a:t>
            </a:r>
            <a:endParaRPr dirty="0"/>
          </a:p>
        </p:txBody>
      </p:sp>
      <p:sp>
        <p:nvSpPr>
          <p:cNvPr id="122" name="Google Shape;122;p19"/>
          <p:cNvSpPr txBox="1">
            <a:spLocks noGrp="1"/>
          </p:cNvSpPr>
          <p:nvPr>
            <p:ph type="body" idx="1"/>
          </p:nvPr>
        </p:nvSpPr>
        <p:spPr>
          <a:xfrm>
            <a:off x="1766950" y="1639833"/>
            <a:ext cx="8520600" cy="4778400"/>
          </a:xfrm>
          <a:prstGeom prst="rect">
            <a:avLst/>
          </a:prstGeom>
        </p:spPr>
        <p:txBody>
          <a:bodyPr spcFirstLastPara="1" vert="horz" wrap="square" lIns="91425" tIns="91425" rIns="91425" bIns="91425" rtlCol="0" anchor="t" anchorCtr="0">
            <a:noAutofit/>
          </a:bodyPr>
          <a:lstStyle/>
          <a:p>
            <a:pPr indent="-317500" algn="just">
              <a:lnSpc>
                <a:spcPct val="150000"/>
              </a:lnSpc>
              <a:spcBef>
                <a:spcPts val="1800"/>
              </a:spcBef>
              <a:buClr>
                <a:srgbClr val="333333"/>
              </a:buClr>
              <a:buSzPts val="1400"/>
              <a:buChar char="-"/>
            </a:pPr>
            <a:r>
              <a:rPr lang="en" sz="2000" u="sng" dirty="0">
                <a:solidFill>
                  <a:srgbClr val="FF0000"/>
                </a:solidFill>
                <a:latin typeface="Arial" panose="020B0604020202020204" pitchFamily="34" charset="0"/>
                <a:cs typeface="Arial" panose="020B0604020202020204" pitchFamily="34" charset="0"/>
              </a:rPr>
              <a:t>Salud:</a:t>
            </a:r>
            <a:r>
              <a:rPr lang="en" sz="2000" dirty="0">
                <a:solidFill>
                  <a:srgbClr val="333333"/>
                </a:solidFill>
                <a:latin typeface="Arial" panose="020B0604020202020204" pitchFamily="34" charset="0"/>
                <a:cs typeface="Arial" panose="020B0604020202020204" pitchFamily="34" charset="0"/>
              </a:rPr>
              <a:t> cobertura del 100% en las prestaciones que requiera en relación a su discapacidad, incluyendo medicamentos, equipamiento, tratamientos y rehabilitación.</a:t>
            </a:r>
            <a:endParaRPr sz="2000" dirty="0">
              <a:solidFill>
                <a:srgbClr val="333333"/>
              </a:solidFill>
              <a:latin typeface="Arial" panose="020B0604020202020204" pitchFamily="34" charset="0"/>
              <a:cs typeface="Arial" panose="020B0604020202020204" pitchFamily="34" charset="0"/>
            </a:endParaRPr>
          </a:p>
          <a:p>
            <a:pPr indent="-317500" algn="just">
              <a:lnSpc>
                <a:spcPct val="150000"/>
              </a:lnSpc>
              <a:buClr>
                <a:srgbClr val="333333"/>
              </a:buClr>
              <a:buSzPts val="1400"/>
              <a:buChar char="-"/>
            </a:pPr>
            <a:r>
              <a:rPr lang="en" sz="2000" u="sng" dirty="0">
                <a:solidFill>
                  <a:srgbClr val="FF0000"/>
                </a:solidFill>
                <a:latin typeface="Arial" panose="020B0604020202020204" pitchFamily="34" charset="0"/>
                <a:cs typeface="Arial" panose="020B0604020202020204" pitchFamily="34" charset="0"/>
              </a:rPr>
              <a:t>Transporte: </a:t>
            </a:r>
            <a:r>
              <a:rPr lang="en" sz="2000" dirty="0">
                <a:solidFill>
                  <a:srgbClr val="333333"/>
                </a:solidFill>
                <a:latin typeface="Arial" panose="020B0604020202020204" pitchFamily="34" charset="0"/>
                <a:cs typeface="Arial" panose="020B0604020202020204" pitchFamily="34" charset="0"/>
              </a:rPr>
              <a:t>traslados gratuitos en el transporte público, exención de pago de peajes y libre estacionamiento, en los lugares permitidos, independientemente del vehículo en el que te traslades.</a:t>
            </a:r>
            <a:endParaRPr sz="2000" dirty="0">
              <a:solidFill>
                <a:srgbClr val="333333"/>
              </a:solidFill>
              <a:latin typeface="Arial" panose="020B0604020202020204" pitchFamily="34" charset="0"/>
              <a:cs typeface="Arial" panose="020B0604020202020204" pitchFamily="34" charset="0"/>
            </a:endParaRPr>
          </a:p>
          <a:p>
            <a:pPr indent="-317500" algn="just">
              <a:lnSpc>
                <a:spcPct val="150000"/>
              </a:lnSpc>
              <a:buClr>
                <a:srgbClr val="333333"/>
              </a:buClr>
              <a:buSzPts val="1400"/>
              <a:buChar char="-"/>
            </a:pPr>
            <a:r>
              <a:rPr lang="en" sz="2000" u="sng" dirty="0">
                <a:solidFill>
                  <a:srgbClr val="FF0000"/>
                </a:solidFill>
                <a:latin typeface="Arial" panose="020B0604020202020204" pitchFamily="34" charset="0"/>
                <a:cs typeface="Arial" panose="020B0604020202020204" pitchFamily="34" charset="0"/>
              </a:rPr>
              <a:t>Asignaciones familiares:</a:t>
            </a:r>
            <a:r>
              <a:rPr lang="en" sz="2000" dirty="0">
                <a:solidFill>
                  <a:srgbClr val="333333"/>
                </a:solidFill>
                <a:latin typeface="Arial" panose="020B0604020202020204" pitchFamily="34" charset="0"/>
                <a:cs typeface="Arial" panose="020B0604020202020204" pitchFamily="34" charset="0"/>
              </a:rPr>
              <a:t> ayuda escolar anual por hijo con discapacidad, asignación familiar por hijo con discapacidad.</a:t>
            </a:r>
            <a:endParaRPr sz="2000" dirty="0">
              <a:solidFill>
                <a:srgbClr val="333333"/>
              </a:solidFill>
              <a:latin typeface="Arial" panose="020B0604020202020204" pitchFamily="34" charset="0"/>
              <a:cs typeface="Arial" panose="020B0604020202020204" pitchFamily="34" charset="0"/>
            </a:endParaRPr>
          </a:p>
          <a:p>
            <a:pPr indent="-317500" algn="just">
              <a:lnSpc>
                <a:spcPct val="150000"/>
              </a:lnSpc>
              <a:buClr>
                <a:srgbClr val="333333"/>
              </a:buClr>
              <a:buSzPts val="1400"/>
              <a:buChar char="-"/>
            </a:pPr>
            <a:r>
              <a:rPr lang="en" sz="2000" u="sng" dirty="0">
                <a:solidFill>
                  <a:srgbClr val="FF0000"/>
                </a:solidFill>
                <a:latin typeface="Arial" panose="020B0604020202020204" pitchFamily="34" charset="0"/>
                <a:cs typeface="Arial" panose="020B0604020202020204" pitchFamily="34" charset="0"/>
              </a:rPr>
              <a:t>Otros trámites</a:t>
            </a:r>
            <a:r>
              <a:rPr lang="en" sz="2000" u="sng" dirty="0">
                <a:solidFill>
                  <a:srgbClr val="333333"/>
                </a:solidFill>
                <a:latin typeface="Arial" panose="020B0604020202020204" pitchFamily="34" charset="0"/>
                <a:cs typeface="Arial" panose="020B0604020202020204" pitchFamily="34" charset="0"/>
              </a:rPr>
              <a:t>:</a:t>
            </a:r>
            <a:r>
              <a:rPr lang="en" sz="2000" dirty="0">
                <a:solidFill>
                  <a:srgbClr val="333333"/>
                </a:solidFill>
                <a:latin typeface="Arial" panose="020B0604020202020204" pitchFamily="34" charset="0"/>
                <a:cs typeface="Arial" panose="020B0604020202020204" pitchFamily="34" charset="0"/>
              </a:rPr>
              <a:t> exención de impuestos (municipales, patentes, entre otros).</a:t>
            </a:r>
            <a:endParaRPr sz="2000" dirty="0">
              <a:solidFill>
                <a:srgbClr val="333333"/>
              </a:solidFill>
              <a:latin typeface="Arial" panose="020B0604020202020204" pitchFamily="34" charset="0"/>
              <a:cs typeface="Arial" panose="020B0604020202020204" pitchFamily="34" charset="0"/>
            </a:endParaRPr>
          </a:p>
          <a:p>
            <a:pPr indent="0">
              <a:lnSpc>
                <a:spcPct val="160000"/>
              </a:lnSpc>
              <a:spcBef>
                <a:spcPts val="1800"/>
              </a:spcBef>
              <a:spcAft>
                <a:spcPts val="1800"/>
              </a:spcAft>
              <a:buNone/>
            </a:pPr>
            <a:endParaRPr sz="1400" b="1" dirty="0"/>
          </a:p>
        </p:txBody>
      </p:sp>
    </p:spTree>
    <p:extLst>
      <p:ext uri="{BB962C8B-B14F-4D97-AF65-F5344CB8AC3E}">
        <p14:creationId xmlns:p14="http://schemas.microsoft.com/office/powerpoint/2010/main" val="15627967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75520" y="546667"/>
            <a:ext cx="8580780" cy="1370165"/>
          </a:xfrm>
        </p:spPr>
        <p:txBody>
          <a:bodyPr/>
          <a:lstStyle/>
          <a:p>
            <a:pPr algn="ctr"/>
            <a:r>
              <a:rPr lang="es-AR" sz="4000" b="1" dirty="0">
                <a:latin typeface="Arial" panose="020B0604020202020204" pitchFamily="34" charset="0"/>
                <a:cs typeface="Arial" panose="020B0604020202020204" pitchFamily="34" charset="0"/>
              </a:rPr>
              <a:t>MUCHAS GRACIAS POR PARTICIPAR DE ESTA JORNADA</a:t>
            </a:r>
          </a:p>
        </p:txBody>
      </p:sp>
      <p:sp>
        <p:nvSpPr>
          <p:cNvPr id="3" name="2 Marcador de texto"/>
          <p:cNvSpPr>
            <a:spLocks noGrp="1"/>
          </p:cNvSpPr>
          <p:nvPr>
            <p:ph type="body" idx="1"/>
          </p:nvPr>
        </p:nvSpPr>
        <p:spPr>
          <a:xfrm>
            <a:off x="1847528" y="1988840"/>
            <a:ext cx="8508772" cy="4102993"/>
          </a:xfrm>
        </p:spPr>
        <p:txBody>
          <a:bodyPr/>
          <a:lstStyle/>
          <a:p>
            <a:endParaRPr lang="es-AR" dirty="0"/>
          </a:p>
          <a:p>
            <a:pPr algn="ctr"/>
            <a:r>
              <a:rPr lang="es-AR" b="1" dirty="0">
                <a:solidFill>
                  <a:srgbClr val="FF0000"/>
                </a:solidFill>
                <a:latin typeface="Arial" panose="020B0604020202020204" pitchFamily="34" charset="0"/>
                <a:cs typeface="Arial" panose="020B0604020202020204" pitchFamily="34" charset="0"/>
              </a:rPr>
              <a:t>Dra. CARLA MARIA KOTT</a:t>
            </a:r>
          </a:p>
          <a:p>
            <a:pPr algn="ctr"/>
            <a:endParaRPr lang="es-AR" b="1" dirty="0">
              <a:solidFill>
                <a:srgbClr val="FF0000"/>
              </a:solidFill>
              <a:latin typeface="Arial" panose="020B0604020202020204" pitchFamily="34" charset="0"/>
              <a:cs typeface="Arial" panose="020B0604020202020204" pitchFamily="34" charset="0"/>
            </a:endParaRPr>
          </a:p>
          <a:p>
            <a:pPr marL="114300" indent="0" algn="ctr">
              <a:buNone/>
            </a:pPr>
            <a:r>
              <a:rPr lang="es-AR" b="1" dirty="0">
                <a:solidFill>
                  <a:srgbClr val="FF0000"/>
                </a:solidFill>
                <a:latin typeface="Arial" panose="020B0604020202020204" pitchFamily="34" charset="0"/>
                <a:cs typeface="Arial" panose="020B0604020202020204" pitchFamily="34" charset="0"/>
                <a:hlinkClick r:id="rId2"/>
              </a:rPr>
              <a:t>carlakott@derecho.uba.ar</a:t>
            </a:r>
            <a:endParaRPr lang="es-AR" b="1" dirty="0">
              <a:solidFill>
                <a:srgbClr val="FF0000"/>
              </a:solidFill>
              <a:latin typeface="Arial" panose="020B0604020202020204" pitchFamily="34" charset="0"/>
              <a:cs typeface="Arial" panose="020B0604020202020204" pitchFamily="34" charset="0"/>
            </a:endParaRPr>
          </a:p>
          <a:p>
            <a:pPr marL="114300" indent="0" algn="ctr">
              <a:buNone/>
            </a:pPr>
            <a:endParaRPr lang="es-AR" b="1" dirty="0">
              <a:solidFill>
                <a:srgbClr val="FF0000"/>
              </a:solidFill>
              <a:latin typeface="Arial" panose="020B0604020202020204" pitchFamily="34" charset="0"/>
              <a:cs typeface="Arial" panose="020B0604020202020204" pitchFamily="34" charset="0"/>
            </a:endParaRPr>
          </a:p>
          <a:p>
            <a:pPr marL="114300" indent="0" algn="ctr">
              <a:buNone/>
            </a:pPr>
            <a:r>
              <a:rPr lang="es-AR" b="1" dirty="0">
                <a:solidFill>
                  <a:srgbClr val="0070C0"/>
                </a:solidFill>
                <a:latin typeface="Arial" panose="020B0604020202020204" pitchFamily="34" charset="0"/>
                <a:cs typeface="Arial" panose="020B0604020202020204" pitchFamily="34" charset="0"/>
              </a:rPr>
              <a:t>IG @</a:t>
            </a:r>
            <a:r>
              <a:rPr lang="es-AR" b="1" dirty="0" err="1">
                <a:solidFill>
                  <a:srgbClr val="0070C0"/>
                </a:solidFill>
                <a:latin typeface="Arial" panose="020B0604020202020204" pitchFamily="34" charset="0"/>
                <a:cs typeface="Arial" panose="020B0604020202020204" pitchFamily="34" charset="0"/>
              </a:rPr>
              <a:t>estudiojuridicokott</a:t>
            </a:r>
            <a:endParaRPr lang="es-AR" b="1" dirty="0">
              <a:solidFill>
                <a:srgbClr val="0070C0"/>
              </a:solidFill>
              <a:latin typeface="Arial" panose="020B0604020202020204" pitchFamily="34" charset="0"/>
              <a:cs typeface="Arial" panose="020B0604020202020204" pitchFamily="34" charset="0"/>
            </a:endParaRPr>
          </a:p>
          <a:p>
            <a:endParaRPr lang="es-AR" dirty="0"/>
          </a:p>
        </p:txBody>
      </p:sp>
    </p:spTree>
    <p:extLst>
      <p:ext uri="{BB962C8B-B14F-4D97-AF65-F5344CB8AC3E}">
        <p14:creationId xmlns:p14="http://schemas.microsoft.com/office/powerpoint/2010/main" val="3202359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FD8B3C-7930-4697-B557-62E1F3002FA9}"/>
              </a:ext>
            </a:extLst>
          </p:cNvPr>
          <p:cNvSpPr>
            <a:spLocks noGrp="1"/>
          </p:cNvSpPr>
          <p:nvPr>
            <p:ph type="title"/>
          </p:nvPr>
        </p:nvSpPr>
        <p:spPr/>
        <p:txBody>
          <a:bodyPr>
            <a:normAutofit fontScale="90000"/>
          </a:bodyPr>
          <a:lstStyle/>
          <a:p>
            <a:pPr algn="ctr"/>
            <a:r>
              <a:rPr lang="es-MX" b="1" dirty="0">
                <a:solidFill>
                  <a:srgbClr val="FF0000"/>
                </a:solidFill>
                <a:latin typeface="Arial" panose="020B0604020202020204" pitchFamily="34" charset="0"/>
                <a:cs typeface="Arial" panose="020B0604020202020204" pitchFamily="34" charset="0"/>
              </a:rPr>
              <a:t>ORGANIZACIÓN MUNDIAL DE LA SALUD</a:t>
            </a:r>
            <a:br>
              <a:rPr lang="es-MX" b="1" dirty="0">
                <a:solidFill>
                  <a:srgbClr val="FF0000"/>
                </a:solidFill>
                <a:latin typeface="Arial" panose="020B0604020202020204" pitchFamily="34" charset="0"/>
                <a:cs typeface="Arial" panose="020B0604020202020204" pitchFamily="34" charset="0"/>
              </a:rPr>
            </a:br>
            <a:r>
              <a:rPr lang="es-MX" b="1" dirty="0">
                <a:solidFill>
                  <a:srgbClr val="FF0000"/>
                </a:solidFill>
                <a:latin typeface="Arial" panose="020B0604020202020204" pitchFamily="34" charset="0"/>
                <a:cs typeface="Arial" panose="020B0604020202020204" pitchFamily="34" charset="0"/>
              </a:rPr>
              <a:t>(OMS) </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B09F708A-8F76-4101-AD24-19FAD8E44DD1}"/>
              </a:ext>
            </a:extLst>
          </p:cNvPr>
          <p:cNvSpPr>
            <a:spLocks noGrp="1"/>
          </p:cNvSpPr>
          <p:nvPr>
            <p:ph idx="1"/>
          </p:nvPr>
        </p:nvSpPr>
        <p:spPr/>
        <p:txBody>
          <a:bodyPr/>
          <a:lstStyle/>
          <a:p>
            <a:endParaRPr lang="es-MX" dirty="0"/>
          </a:p>
          <a:p>
            <a:pPr algn="ctr"/>
            <a:endParaRPr lang="es-MX" dirty="0">
              <a:latin typeface="Arial" panose="020B0604020202020204" pitchFamily="34" charset="0"/>
              <a:cs typeface="Arial" panose="020B0604020202020204" pitchFamily="34" charset="0"/>
            </a:endParaRPr>
          </a:p>
          <a:p>
            <a:pPr algn="ctr"/>
            <a:r>
              <a:rPr lang="es-MX" dirty="0">
                <a:latin typeface="Arial" panose="020B0604020202020204" pitchFamily="34" charset="0"/>
                <a:cs typeface="Arial" panose="020B0604020202020204" pitchFamily="34" charset="0"/>
              </a:rPr>
              <a:t>L</a:t>
            </a:r>
            <a:r>
              <a:rPr lang="es-AR" dirty="0">
                <a:latin typeface="Arial" panose="020B0604020202020204" pitchFamily="34" charset="0"/>
                <a:cs typeface="Arial" panose="020B0604020202020204" pitchFamily="34" charset="0"/>
              </a:rPr>
              <a:t>o define en su Preámbulo como el Estado de completo bienestar físico, mental y social y no solamente la ausencia de afecciones o enfermedades.</a:t>
            </a:r>
          </a:p>
        </p:txBody>
      </p:sp>
    </p:spTree>
    <p:extLst>
      <p:ext uri="{BB962C8B-B14F-4D97-AF65-F5344CB8AC3E}">
        <p14:creationId xmlns:p14="http://schemas.microsoft.com/office/powerpoint/2010/main" val="4040277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b="1" dirty="0">
                <a:solidFill>
                  <a:srgbClr val="FF0000"/>
                </a:solidFill>
                <a:latin typeface="Arial" panose="020B0604020202020204" pitchFamily="34" charset="0"/>
                <a:cs typeface="Arial" panose="020B0604020202020204" pitchFamily="34" charset="0"/>
              </a:rPr>
              <a:t>PMO</a:t>
            </a:r>
          </a:p>
        </p:txBody>
      </p:sp>
      <p:sp>
        <p:nvSpPr>
          <p:cNvPr id="3" name="2 Marcador de contenido"/>
          <p:cNvSpPr>
            <a:spLocks noGrp="1"/>
          </p:cNvSpPr>
          <p:nvPr>
            <p:ph idx="1"/>
          </p:nvPr>
        </p:nvSpPr>
        <p:spPr/>
        <p:txBody>
          <a:bodyPr>
            <a:normAutofit lnSpcReduction="10000"/>
          </a:bodyPr>
          <a:lstStyle/>
          <a:p>
            <a:endParaRPr lang="es-AR" dirty="0"/>
          </a:p>
          <a:p>
            <a:pPr algn="just"/>
            <a:r>
              <a:rPr lang="es-AR" dirty="0">
                <a:latin typeface="Arial" panose="020B0604020202020204" pitchFamily="34" charset="0"/>
                <a:cs typeface="Arial" panose="020B0604020202020204" pitchFamily="34" charset="0"/>
              </a:rPr>
              <a:t>Es una canasta básica de prestaciones obligatorias para todas las prepagas y obras sociales. Son las obligaciones que toda obra social o prepaga tiene que cubrir como mínimo en cualquiera de sus planes. </a:t>
            </a:r>
          </a:p>
          <a:p>
            <a:pPr algn="just"/>
            <a:r>
              <a:rPr lang="es-AR" dirty="0">
                <a:latin typeface="Arial" panose="020B0604020202020204" pitchFamily="34" charset="0"/>
                <a:cs typeface="Arial" panose="020B0604020202020204" pitchFamily="34" charset="0"/>
              </a:rPr>
              <a:t>Cabe recordar que el Programa Médico Obligatorio (PMO) fue concebido como un régimen mínimo de prestaciones que las obras sociales deben garantizar. Asimismo, la amplitud de las prestaciones previstas en la Ley 24901 resulta ajustada a su finalidad, que es la de lograr la integración social de las personas con discapacidad. </a:t>
            </a:r>
          </a:p>
          <a:p>
            <a:pPr algn="just"/>
            <a:endParaRPr lang="es-A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8969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AF2EB7-8C3B-49B8-A766-CF679548D73E}"/>
              </a:ext>
            </a:extLst>
          </p:cNvPr>
          <p:cNvSpPr>
            <a:spLocks noGrp="1"/>
          </p:cNvSpPr>
          <p:nvPr>
            <p:ph type="title"/>
          </p:nvPr>
        </p:nvSpPr>
        <p:spPr/>
        <p:txBody>
          <a:bodyPr/>
          <a:lstStyle/>
          <a:p>
            <a:pPr algn="ctr"/>
            <a:r>
              <a:rPr lang="es-MX" b="1" dirty="0">
                <a:solidFill>
                  <a:srgbClr val="FF0000"/>
                </a:solidFill>
                <a:latin typeface="Arial" panose="020B0604020202020204" pitchFamily="34" charset="0"/>
                <a:cs typeface="Arial" panose="020B0604020202020204" pitchFamily="34" charset="0"/>
              </a:rPr>
              <a:t>PMO</a:t>
            </a:r>
            <a:endParaRPr lang="es-AR" b="1" dirty="0">
              <a:solidFill>
                <a:srgbClr val="FF0000"/>
              </a:solidFill>
              <a:latin typeface="Arial" panose="020B0604020202020204" pitchFamily="34" charset="0"/>
              <a:cs typeface="Arial" panose="020B0604020202020204" pitchFamily="34" charset="0"/>
            </a:endParaRPr>
          </a:p>
        </p:txBody>
      </p:sp>
      <p:sp>
        <p:nvSpPr>
          <p:cNvPr id="3" name="Marcador de contenido 2">
            <a:extLst>
              <a:ext uri="{FF2B5EF4-FFF2-40B4-BE49-F238E27FC236}">
                <a16:creationId xmlns:a16="http://schemas.microsoft.com/office/drawing/2014/main" id="{04514295-C6C9-4880-AF09-58ADF0FEC472}"/>
              </a:ext>
            </a:extLst>
          </p:cNvPr>
          <p:cNvSpPr>
            <a:spLocks noGrp="1"/>
          </p:cNvSpPr>
          <p:nvPr>
            <p:ph idx="1"/>
          </p:nvPr>
        </p:nvSpPr>
        <p:spPr/>
        <p:txBody>
          <a:bodyPr/>
          <a:lstStyle/>
          <a:p>
            <a:endParaRPr lang="es-MX" dirty="0"/>
          </a:p>
          <a:p>
            <a:endParaRPr lang="es-MX" dirty="0"/>
          </a:p>
          <a:p>
            <a:pPr algn="just"/>
            <a:r>
              <a:rPr lang="es-AR" dirty="0">
                <a:solidFill>
                  <a:srgbClr val="FF0000"/>
                </a:solidFill>
                <a:latin typeface="Arial" panose="020B0604020202020204" pitchFamily="34" charset="0"/>
                <a:cs typeface="Arial" panose="020B0604020202020204" pitchFamily="34" charset="0"/>
              </a:rPr>
              <a:t>Por lo demás, la Ley 23.661 dispone que los agentes del seguro de salud deberán incluir, obligatoriamente, entre sus prestaciones las que requieran la rehabilitación </a:t>
            </a:r>
            <a:r>
              <a:rPr lang="es-AR" dirty="0">
                <a:latin typeface="Arial" panose="020B0604020202020204" pitchFamily="34" charset="0"/>
                <a:cs typeface="Arial" panose="020B0604020202020204" pitchFamily="34" charset="0"/>
              </a:rPr>
              <a:t>de las personas discapacitadas, debiendo asegurar la cobertura de medicamentos que estas prestaciones exijan.</a:t>
            </a:r>
            <a:endParaRPr lang="es-AR" dirty="0"/>
          </a:p>
        </p:txBody>
      </p:sp>
    </p:spTree>
    <p:extLst>
      <p:ext uri="{BB962C8B-B14F-4D97-AF65-F5344CB8AC3E}">
        <p14:creationId xmlns:p14="http://schemas.microsoft.com/office/powerpoint/2010/main" val="2730024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a:solidFill>
                  <a:srgbClr val="FF0000"/>
                </a:solidFill>
                <a:latin typeface="Arial" panose="020B0604020202020204" pitchFamily="34" charset="0"/>
                <a:cs typeface="Arial" panose="020B0604020202020204" pitchFamily="34" charset="0"/>
              </a:rPr>
              <a:t>DIFERENCIAS</a:t>
            </a:r>
          </a:p>
        </p:txBody>
      </p:sp>
      <p:sp>
        <p:nvSpPr>
          <p:cNvPr id="3" name="2 Marcador de contenido"/>
          <p:cNvSpPr>
            <a:spLocks noGrp="1"/>
          </p:cNvSpPr>
          <p:nvPr>
            <p:ph idx="1"/>
          </p:nvPr>
        </p:nvSpPr>
        <p:spPr/>
        <p:txBody>
          <a:bodyPr>
            <a:normAutofit/>
          </a:bodyPr>
          <a:lstStyle/>
          <a:p>
            <a:pPr algn="just"/>
            <a:endParaRPr lang="es-AR" dirty="0"/>
          </a:p>
          <a:p>
            <a:pPr algn="just"/>
            <a:r>
              <a:rPr lang="es-AR" dirty="0">
                <a:latin typeface="Arial" panose="020B0604020202020204" pitchFamily="34" charset="0"/>
                <a:cs typeface="Arial" panose="020B0604020202020204" pitchFamily="34" charset="0"/>
              </a:rPr>
              <a:t>La </a:t>
            </a:r>
            <a:r>
              <a:rPr lang="es-AR" b="1" dirty="0">
                <a:solidFill>
                  <a:srgbClr val="00B050"/>
                </a:solidFill>
                <a:latin typeface="Arial" panose="020B0604020202020204" pitchFamily="34" charset="0"/>
                <a:cs typeface="Arial" panose="020B0604020202020204" pitchFamily="34" charset="0"/>
              </a:rPr>
              <a:t>obra social</a:t>
            </a:r>
            <a:r>
              <a:rPr lang="es-AR" dirty="0">
                <a:solidFill>
                  <a:srgbClr val="00B050"/>
                </a:solidFill>
                <a:latin typeface="Arial" panose="020B0604020202020204" pitchFamily="34" charset="0"/>
                <a:cs typeface="Arial" panose="020B0604020202020204" pitchFamily="34" charset="0"/>
              </a:rPr>
              <a:t> </a:t>
            </a:r>
            <a:r>
              <a:rPr lang="es-AR" dirty="0">
                <a:latin typeface="Arial" panose="020B0604020202020204" pitchFamily="34" charset="0"/>
                <a:cs typeface="Arial" panose="020B0604020202020204" pitchFamily="34" charset="0"/>
              </a:rPr>
              <a:t>es distinta de una </a:t>
            </a:r>
            <a:r>
              <a:rPr lang="es-AR" b="1" dirty="0">
                <a:solidFill>
                  <a:srgbClr val="00B050"/>
                </a:solidFill>
                <a:latin typeface="Arial" panose="020B0604020202020204" pitchFamily="34" charset="0"/>
                <a:cs typeface="Arial" panose="020B0604020202020204" pitchFamily="34" charset="0"/>
              </a:rPr>
              <a:t>prepaga</a:t>
            </a:r>
            <a:r>
              <a:rPr lang="es-AR" dirty="0">
                <a:latin typeface="Arial" panose="020B0604020202020204" pitchFamily="34" charset="0"/>
                <a:cs typeface="Arial" panose="020B0604020202020204" pitchFamily="34" charset="0"/>
              </a:rPr>
              <a:t> y esto radica en </a:t>
            </a:r>
            <a:r>
              <a:rPr lang="es-AR" b="1" dirty="0">
                <a:latin typeface="Arial" panose="020B0604020202020204" pitchFamily="34" charset="0"/>
                <a:cs typeface="Arial" panose="020B0604020202020204" pitchFamily="34" charset="0"/>
              </a:rPr>
              <a:t>que</a:t>
            </a:r>
            <a:r>
              <a:rPr lang="es-AR" dirty="0">
                <a:latin typeface="Arial" panose="020B0604020202020204" pitchFamily="34" charset="0"/>
                <a:cs typeface="Arial" panose="020B0604020202020204" pitchFamily="34" charset="0"/>
              </a:rPr>
              <a:t> la </a:t>
            </a:r>
            <a:r>
              <a:rPr lang="es-AR" b="1" dirty="0">
                <a:latin typeface="Arial" panose="020B0604020202020204" pitchFamily="34" charset="0"/>
                <a:cs typeface="Arial" panose="020B0604020202020204" pitchFamily="34" charset="0"/>
              </a:rPr>
              <a:t>obra social</a:t>
            </a:r>
            <a:r>
              <a:rPr lang="es-AR" dirty="0">
                <a:latin typeface="Arial" panose="020B0604020202020204" pitchFamily="34" charset="0"/>
                <a:cs typeface="Arial" panose="020B0604020202020204" pitchFamily="34" charset="0"/>
              </a:rPr>
              <a:t> depende del estado o de un sindicato para su operación, mientras </a:t>
            </a:r>
            <a:r>
              <a:rPr lang="es-AR" b="1" dirty="0">
                <a:latin typeface="Arial" panose="020B0604020202020204" pitchFamily="34" charset="0"/>
                <a:cs typeface="Arial" panose="020B0604020202020204" pitchFamily="34" charset="0"/>
              </a:rPr>
              <a:t>que</a:t>
            </a:r>
            <a:r>
              <a:rPr lang="es-AR" dirty="0">
                <a:latin typeface="Arial" panose="020B0604020202020204" pitchFamily="34" charset="0"/>
                <a:cs typeface="Arial" panose="020B0604020202020204" pitchFamily="34" charset="0"/>
              </a:rPr>
              <a:t> la </a:t>
            </a:r>
            <a:r>
              <a:rPr lang="es-AR" b="1" dirty="0">
                <a:latin typeface="Arial" panose="020B0604020202020204" pitchFamily="34" charset="0"/>
                <a:cs typeface="Arial" panose="020B0604020202020204" pitchFamily="34" charset="0"/>
              </a:rPr>
              <a:t>prepaga</a:t>
            </a:r>
            <a:r>
              <a:rPr lang="es-AR" dirty="0">
                <a:latin typeface="Arial" panose="020B0604020202020204" pitchFamily="34" charset="0"/>
                <a:cs typeface="Arial" panose="020B0604020202020204" pitchFamily="34" charset="0"/>
              </a:rPr>
              <a:t> es una empresa privada </a:t>
            </a:r>
            <a:r>
              <a:rPr lang="es-AR" b="1" dirty="0">
                <a:latin typeface="Arial" panose="020B0604020202020204" pitchFamily="34" charset="0"/>
                <a:cs typeface="Arial" panose="020B0604020202020204" pitchFamily="34" charset="0"/>
              </a:rPr>
              <a:t>que</a:t>
            </a:r>
            <a:r>
              <a:rPr lang="es-AR" dirty="0">
                <a:latin typeface="Arial" panose="020B0604020202020204" pitchFamily="34" charset="0"/>
                <a:cs typeface="Arial" panose="020B0604020202020204" pitchFamily="34" charset="0"/>
              </a:rPr>
              <a:t> presta el servicio de salud y están reguladas por la ley 26.682 de Coberturas Mínimas.</a:t>
            </a:r>
          </a:p>
        </p:txBody>
      </p:sp>
    </p:spTree>
    <p:extLst>
      <p:ext uri="{BB962C8B-B14F-4D97-AF65-F5344CB8AC3E}">
        <p14:creationId xmlns:p14="http://schemas.microsoft.com/office/powerpoint/2010/main" val="166711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a:solidFill>
                  <a:srgbClr val="FF0000"/>
                </a:solidFill>
                <a:latin typeface="Arial" panose="020B0604020202020204" pitchFamily="34" charset="0"/>
                <a:cs typeface="Arial" panose="020B0604020202020204" pitchFamily="34" charset="0"/>
              </a:rPr>
              <a:t>PREPAGAS</a:t>
            </a:r>
          </a:p>
        </p:txBody>
      </p:sp>
      <p:sp>
        <p:nvSpPr>
          <p:cNvPr id="3" name="2 Marcador de contenido"/>
          <p:cNvSpPr>
            <a:spLocks noGrp="1"/>
          </p:cNvSpPr>
          <p:nvPr>
            <p:ph idx="1"/>
          </p:nvPr>
        </p:nvSpPr>
        <p:spPr/>
        <p:txBody>
          <a:bodyPr/>
          <a:lstStyle/>
          <a:p>
            <a:pPr algn="just"/>
            <a:endParaRPr lang="es-AR" b="1" dirty="0"/>
          </a:p>
          <a:p>
            <a:pPr algn="just"/>
            <a:r>
              <a:rPr lang="es-AR" b="1" dirty="0"/>
              <a:t>P</a:t>
            </a:r>
            <a:r>
              <a:rPr lang="es-419" b="1" dirty="0"/>
              <a:t>repagas</a:t>
            </a:r>
            <a:r>
              <a:rPr lang="es-419" dirty="0"/>
              <a:t>" son aquellas que brindan asistencia sanitaria en forma privada. Al igual que las obras sociales, las empresas de medicina </a:t>
            </a:r>
            <a:r>
              <a:rPr lang="es-419" b="1" dirty="0"/>
              <a:t>prepaga</a:t>
            </a:r>
            <a:r>
              <a:rPr lang="es-419" dirty="0"/>
              <a:t> están obligadas a brindar los servicios esenciales</a:t>
            </a:r>
            <a:r>
              <a:rPr lang="es-AR" dirty="0"/>
              <a:t>.</a:t>
            </a:r>
          </a:p>
        </p:txBody>
      </p:sp>
    </p:spTree>
    <p:extLst>
      <p:ext uri="{BB962C8B-B14F-4D97-AF65-F5344CB8AC3E}">
        <p14:creationId xmlns:p14="http://schemas.microsoft.com/office/powerpoint/2010/main" val="2762166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a:solidFill>
                  <a:srgbClr val="FF0000"/>
                </a:solidFill>
                <a:latin typeface="Arial" panose="020B0604020202020204" pitchFamily="34" charset="0"/>
                <a:cs typeface="Arial" panose="020B0604020202020204" pitchFamily="34" charset="0"/>
              </a:rPr>
              <a:t>OBRAS SOCIALES</a:t>
            </a:r>
          </a:p>
        </p:txBody>
      </p:sp>
      <p:sp>
        <p:nvSpPr>
          <p:cNvPr id="3" name="2 Marcador de contenido"/>
          <p:cNvSpPr>
            <a:spLocks noGrp="1"/>
          </p:cNvSpPr>
          <p:nvPr>
            <p:ph idx="1"/>
          </p:nvPr>
        </p:nvSpPr>
        <p:spPr/>
        <p:txBody>
          <a:bodyPr>
            <a:normAutofit/>
          </a:bodyPr>
          <a:lstStyle/>
          <a:p>
            <a:pPr algn="just"/>
            <a:r>
              <a:rPr lang="es-AR" dirty="0">
                <a:latin typeface="Arial" panose="020B0604020202020204" pitchFamily="34" charset="0"/>
                <a:cs typeface="Arial" panose="020B0604020202020204" pitchFamily="34" charset="0"/>
              </a:rPr>
              <a:t>Las </a:t>
            </a:r>
            <a:r>
              <a:rPr lang="es-AR" b="1" dirty="0">
                <a:latin typeface="Arial" panose="020B0604020202020204" pitchFamily="34" charset="0"/>
                <a:cs typeface="Arial" panose="020B0604020202020204" pitchFamily="34" charset="0"/>
              </a:rPr>
              <a:t>obras sociales</a:t>
            </a:r>
            <a:r>
              <a:rPr lang="es-AR" dirty="0">
                <a:latin typeface="Arial" panose="020B0604020202020204" pitchFamily="34" charset="0"/>
                <a:cs typeface="Arial" panose="020B0604020202020204" pitchFamily="34" charset="0"/>
              </a:rPr>
              <a:t> son “organizaciones de la seguridad </a:t>
            </a:r>
            <a:r>
              <a:rPr lang="es-AR" b="1" dirty="0">
                <a:latin typeface="Arial" panose="020B0604020202020204" pitchFamily="34" charset="0"/>
                <a:cs typeface="Arial" panose="020B0604020202020204" pitchFamily="34" charset="0"/>
              </a:rPr>
              <a:t>social</a:t>
            </a:r>
            <a:r>
              <a:rPr lang="es-AR" dirty="0">
                <a:latin typeface="Arial" panose="020B0604020202020204" pitchFamily="34" charset="0"/>
                <a:cs typeface="Arial" panose="020B0604020202020204" pitchFamily="34" charset="0"/>
              </a:rPr>
              <a:t>, financiadas mediante el aporte y la contribución obligatorios, de trabajadores y empleadores respectivamente, sujetas a contralor estatal e integradas al Sistema Nacional del Seguro de Salud, cuyos fines son la prestación de servicios de salud.</a:t>
            </a:r>
          </a:p>
        </p:txBody>
      </p:sp>
    </p:spTree>
    <p:extLst>
      <p:ext uri="{BB962C8B-B14F-4D97-AF65-F5344CB8AC3E}">
        <p14:creationId xmlns:p14="http://schemas.microsoft.com/office/powerpoint/2010/main" val="68865474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2893</Words>
  <Application>Microsoft Office PowerPoint</Application>
  <PresentationFormat>Panorámica</PresentationFormat>
  <Paragraphs>206</Paragraphs>
  <Slides>38</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38</vt:i4>
      </vt:variant>
    </vt:vector>
  </HeadingPairs>
  <TitlesOfParts>
    <vt:vector size="43" baseType="lpstr">
      <vt:lpstr>Algerian</vt:lpstr>
      <vt:lpstr>Arial</vt:lpstr>
      <vt:lpstr>Calibri</vt:lpstr>
      <vt:lpstr>Calibri Light</vt:lpstr>
      <vt:lpstr>Tema de Office</vt:lpstr>
      <vt:lpstr>JORNADA DE SALUD y DISCAPACIDAD </vt:lpstr>
      <vt:lpstr>  ENTES PROVEEDORES DE SALUD</vt:lpstr>
      <vt:lpstr>DERECHO A LA SALUD</vt:lpstr>
      <vt:lpstr>ORGANIZACIÓN MUNDIAL DE LA SALUD (OMS) </vt:lpstr>
      <vt:lpstr>PMO</vt:lpstr>
      <vt:lpstr>PMO</vt:lpstr>
      <vt:lpstr>DIFERENCIAS</vt:lpstr>
      <vt:lpstr>PREPAGAS</vt:lpstr>
      <vt:lpstr>OBRAS SOCIALES</vt:lpstr>
      <vt:lpstr>  LEY 19031 PAMI (13 de mayo de 1971)  </vt:lpstr>
      <vt:lpstr>JURISDICCION COMPETENTE</vt:lpstr>
      <vt:lpstr>C. J. M.  C/ INSTITUTO NACIONAL DE SERVICIOS SOCIALES PARA JUBILADOS Y PENSIONADOS (PAMI) S/AMPARO LEY 16.986</vt:lpstr>
      <vt:lpstr>Corresponde la Justicia Federal </vt:lpstr>
      <vt:lpstr>Fundamentos del Juzgado de Moron</vt:lpstr>
      <vt:lpstr>Resolución de la medida cautelar</vt:lpstr>
      <vt:lpstr>Prestaciones</vt:lpstr>
      <vt:lpstr>Apelación Cámara Sala 1 San Martin </vt:lpstr>
      <vt:lpstr>L. R. B. en representación de su hijo vs. Instituto Nacional de Servicios Sociales para Jubilados y Pensionados Cám. Fed. Apel. Sala A, Córdoba; 22/08/2019</vt:lpstr>
      <vt:lpstr>Ley 6.982 (IOMA) (19 de marzo de 1987)</vt:lpstr>
      <vt:lpstr>JURISDICCION COMPETENTE</vt:lpstr>
      <vt:lpstr>MEDIDA CAUTELAR</vt:lpstr>
      <vt:lpstr>INCUMPLIMIENTO DE LA MEDIDA</vt:lpstr>
      <vt:lpstr>IOMA</vt:lpstr>
      <vt:lpstr>Fischer, Mirta Haydee y otro/a vs. Instituto de Obra Médico Asistencial (IOMA) s. Amparo /// Trib. Trab. Nº 5, Quilmes, Buenos Aires; 26/08/2022;</vt:lpstr>
      <vt:lpstr>N.V. A. y otra vs. Instituto Obra Médico Asistencial (IOMA) s. Amparo /// Trib. Crim. Nº 4, La Plata, Buenos Aires; 18/06/2014; </vt:lpstr>
      <vt:lpstr>Recursos</vt:lpstr>
      <vt:lpstr>AFILIADOS OBLIGATORIOS</vt:lpstr>
      <vt:lpstr>Guarda del Estado Provincial </vt:lpstr>
      <vt:lpstr>Podrán solicitar su afiliación en forma facultativa: LEGISLADORES, JUECES DEL PODER JUDICIAL, PROCURADOR y SUBPROCURADOR GENERAL DE LA SUPREMA CORTE DE JUSTICIA</vt:lpstr>
      <vt:lpstr>LEY 26.682 MEDICINA PREPAGA</vt:lpstr>
      <vt:lpstr>LEY 23.660 y LEY 23.661 OBRAS SOCIALES</vt:lpstr>
      <vt:lpstr>LEY 22.431 /81 Sistema de Protección Integral de las Personas con Discapacidad</vt:lpstr>
      <vt:lpstr> LEY 24.901/97 enfatiza el concepto de Cobertura Integral Sistema de prestaciones de salud  con el concepto de cobertura integral </vt:lpstr>
      <vt:lpstr> CAPITULO IV: Prestaciones básicas </vt:lpstr>
      <vt:lpstr>CAPITULO V: SERVICIOS ESPECIALES</vt:lpstr>
      <vt:lpstr>No olvidar Ley 26.378 </vt:lpstr>
      <vt:lpstr>Áreas de cobertura</vt:lpstr>
      <vt:lpstr>MUCHAS GRACIAS POR PARTICIPAR DE ESTA JORNADA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Dopa</dc:creator>
  <cp:lastModifiedBy>Dopa</cp:lastModifiedBy>
  <cp:revision>35</cp:revision>
  <dcterms:created xsi:type="dcterms:W3CDTF">2023-08-21T12:04:47Z</dcterms:created>
  <dcterms:modified xsi:type="dcterms:W3CDTF">2023-08-21T15:35:39Z</dcterms:modified>
</cp:coreProperties>
</file>